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269" r:id="rId3"/>
    <p:sldId id="258" r:id="rId4"/>
    <p:sldId id="259" r:id="rId5"/>
    <p:sldId id="277" r:id="rId6"/>
    <p:sldId id="278" r:id="rId7"/>
    <p:sldId id="268" r:id="rId8"/>
    <p:sldId id="266" r:id="rId9"/>
    <p:sldId id="267" r:id="rId10"/>
    <p:sldId id="264" r:id="rId11"/>
    <p:sldId id="271" r:id="rId12"/>
    <p:sldId id="273" r:id="rId13"/>
    <p:sldId id="274" r:id="rId14"/>
    <p:sldId id="276" r:id="rId15"/>
    <p:sldId id="265" r:id="rId16"/>
    <p:sldId id="262" r:id="rId17"/>
    <p:sldId id="261" r:id="rId1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197"/>
  </p:normalViewPr>
  <p:slideViewPr>
    <p:cSldViewPr snapToGrid="0">
      <p:cViewPr varScale="1">
        <p:scale>
          <a:sx n="121" d="100"/>
          <a:sy n="121" d="100"/>
        </p:scale>
        <p:origin x="20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0763A-0174-3D49-A2E5-058EE3B96FB6}" type="datetimeFigureOut">
              <a:rPr lang="tr-TR" smtClean="0"/>
              <a:t>18.03.2024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59B6CD-CF32-EC45-9152-0EDB9A4FA1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3613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F398F-F500-40A2-AB8F-8102C99C3D8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043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F398F-F500-40A2-AB8F-8102C99C3D8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819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F398F-F500-40A2-AB8F-8102C99C3D8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4800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F398F-F500-40A2-AB8F-8102C99C3D8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168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83D70-91AA-429A-BD57-1CB6792B30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8136" y="1078030"/>
            <a:ext cx="9288096" cy="2956718"/>
          </a:xfrm>
        </p:spPr>
        <p:txBody>
          <a:bodyPr anchor="t">
            <a:noAutofit/>
          </a:bodyPr>
          <a:lstStyle>
            <a:lvl1pPr algn="l">
              <a:defRPr sz="66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4455621"/>
            <a:ext cx="9288096" cy="1435331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71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089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8007D-9B1D-4E2C-B38F-29C682099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99127"/>
            <a:ext cx="9272260" cy="3472874"/>
          </a:xfrm>
        </p:spPr>
        <p:txBody>
          <a:bodyPr anchor="t">
            <a:norm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60C51B-B525-4032-9D08-2978D7367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0939" y="4572000"/>
            <a:ext cx="9272262" cy="1320801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597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9890066" cy="129422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065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84333"/>
            <a:ext cx="9949455" cy="8388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542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585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48B02B-A32A-4383-BBC7-0C383390A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FF7E77-47E0-4F9E-9148-8D0C59C0C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8005A2-ECF0-4759-A17B-FDECE8068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033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1DD4B-5676-477E-8C52-4C1CF160F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94448"/>
            <a:ext cx="3785860" cy="1554362"/>
          </a:xfrm>
        </p:spPr>
        <p:txBody>
          <a:bodyPr anchor="t">
            <a:normAutofit/>
          </a:bodyPr>
          <a:lstStyle>
            <a:lvl1pPr>
              <a:defRPr sz="28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A3E63-EB15-4D82-BF2B-36BB030C4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0" y="922689"/>
            <a:ext cx="548600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E994E-BAB7-43DC-A0E4-C779CF2A33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0940" y="2701254"/>
            <a:ext cx="3785860" cy="316773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DEFAAA-1B70-42AA-ADCC-F49B58132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C7B6CC-1C13-4F34-AC86-CCD442C8C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F1B638-9061-41AD-AF47-73A4AF8B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6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F3C43-1676-4A29-83F9-D788ED2E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97280"/>
            <a:ext cx="3785860" cy="1559740"/>
          </a:xfrm>
        </p:spPr>
        <p:txBody>
          <a:bodyPr anchor="t">
            <a:normAutofit/>
          </a:bodyPr>
          <a:lstStyle>
            <a:lvl1pPr>
              <a:defRPr sz="28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14A903-97C7-4349-B8CE-1BBED1942E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4500" y="1143000"/>
            <a:ext cx="54864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A9F58-4AEB-4286-98F7-3C77AA913B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0940" y="2697480"/>
            <a:ext cx="3785860" cy="309342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F55A58-F085-4500-AF61-045B12C8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936470-561D-49AE-AC84-B79D483FD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EF2BE2-DF21-4683-9D5F-849A525FD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965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6C900-05BC-4021-B69F-2DAF974B7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6E227-253A-44A0-9404-1CFD8CE41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059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2CF945-D70F-49C1-8CE5-5758C11660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82100" y="1091381"/>
            <a:ext cx="2171700" cy="495336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FDB721-04AA-4330-8045-3F2D9BB4BC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091381"/>
            <a:ext cx="8265340" cy="495336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18C15-991C-4C71-8DCD-DB3B38888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28CC3-5830-4EFA-B28E-1648904DE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A91B6-E419-4483-9B66-3C758788B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E447C6A-78C3-4687-9A71-A05DBF6700DE}"/>
              </a:ext>
            </a:extLst>
          </p:cNvPr>
          <p:cNvCxnSpPr>
            <a:cxnSpLocks/>
          </p:cNvCxnSpPr>
          <p:nvPr/>
        </p:nvCxnSpPr>
        <p:spPr>
          <a:xfrm>
            <a:off x="11387805" y="1185205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5972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12942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447778"/>
            <a:ext cx="9922764" cy="3838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15200" y="6389688"/>
            <a:ext cx="36953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A1E45834-53BD-4C8F-B791-CD5378F4150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0940" y="6389688"/>
            <a:ext cx="4433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83190" y="6389688"/>
            <a:ext cx="9402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8689CE0-64D2-447C-9C1F-872D111D8AC3}"/>
              </a:ext>
            </a:extLst>
          </p:cNvPr>
          <p:cNvCxnSpPr>
            <a:cxnSpLocks/>
          </p:cNvCxnSpPr>
          <p:nvPr/>
        </p:nvCxnSpPr>
        <p:spPr>
          <a:xfrm>
            <a:off x="0" y="1185205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0134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400" b="1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Neue Haas Grotesk Text Pro" panose="020B05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6DQgXPHoMUw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CE54A2A-DF49-4800-82E7-3AF9353F81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125ED7-F0CF-40D9-8C60-51E188053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lastik rakamlarla Puzzles jigtestere">
            <a:extLst>
              <a:ext uri="{FF2B5EF4-FFF2-40B4-BE49-F238E27FC236}">
                <a16:creationId xmlns:a16="http://schemas.microsoft.com/office/drawing/2014/main" id="{595C7BBC-9A2D-B72B-94A2-476F70BDB9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5051" b="13721"/>
          <a:stretch/>
        </p:blipFill>
        <p:spPr>
          <a:xfrm>
            <a:off x="123996" y="28042"/>
            <a:ext cx="12191980" cy="685799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90CBA23E-6E11-4EE9-FE4D-E4535A3357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146" y="1077626"/>
            <a:ext cx="9958754" cy="3317443"/>
          </a:xfrm>
        </p:spPr>
        <p:txBody>
          <a:bodyPr anchor="t"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tr-TR" sz="2800" dirty="0" err="1">
                <a:solidFill>
                  <a:srgbClr val="FFFFFF"/>
                </a:solidFill>
              </a:rPr>
              <a:t>Week</a:t>
            </a:r>
            <a:r>
              <a:rPr lang="tr-TR" sz="2800" dirty="0">
                <a:solidFill>
                  <a:srgbClr val="FFFFFF"/>
                </a:solidFill>
              </a:rPr>
              <a:t> 6- </a:t>
            </a:r>
            <a:r>
              <a:rPr lang="tr-TR" sz="2800" dirty="0" err="1">
                <a:solidFill>
                  <a:srgbClr val="FFFFFF"/>
                </a:solidFill>
              </a:rPr>
              <a:t>The</a:t>
            </a:r>
            <a:r>
              <a:rPr lang="tr-TR" sz="2800" dirty="0">
                <a:solidFill>
                  <a:srgbClr val="FFFFFF"/>
                </a:solidFill>
              </a:rPr>
              <a:t> </a:t>
            </a:r>
            <a:r>
              <a:rPr lang="tr-TR" sz="2800" dirty="0" err="1">
                <a:solidFill>
                  <a:srgbClr val="FFFFFF"/>
                </a:solidFill>
              </a:rPr>
              <a:t>Socıo-polıtıcal</a:t>
            </a:r>
            <a:r>
              <a:rPr lang="tr-TR" sz="2800" dirty="0">
                <a:solidFill>
                  <a:srgbClr val="FFFFFF"/>
                </a:solidFill>
              </a:rPr>
              <a:t> </a:t>
            </a:r>
            <a:r>
              <a:rPr lang="tr-TR" sz="2800" dirty="0" err="1">
                <a:solidFill>
                  <a:srgbClr val="FFFFFF"/>
                </a:solidFill>
              </a:rPr>
              <a:t>and</a:t>
            </a:r>
            <a:r>
              <a:rPr lang="tr-TR" sz="2800" dirty="0">
                <a:solidFill>
                  <a:srgbClr val="FFFFFF"/>
                </a:solidFill>
              </a:rPr>
              <a:t> </a:t>
            </a:r>
            <a:r>
              <a:rPr lang="tr-TR" sz="2800" dirty="0" err="1">
                <a:solidFill>
                  <a:srgbClr val="FFFFFF"/>
                </a:solidFill>
              </a:rPr>
              <a:t>Economıc</a:t>
            </a:r>
            <a:r>
              <a:rPr lang="tr-TR" sz="2800" dirty="0">
                <a:solidFill>
                  <a:srgbClr val="FFFFFF"/>
                </a:solidFill>
              </a:rPr>
              <a:t> </a:t>
            </a:r>
            <a:r>
              <a:rPr lang="tr-TR" sz="2800" dirty="0" err="1">
                <a:solidFill>
                  <a:srgbClr val="FFFFFF"/>
                </a:solidFill>
              </a:rPr>
              <a:t>Lıfe</a:t>
            </a:r>
            <a:r>
              <a:rPr lang="tr-TR" sz="2800" dirty="0">
                <a:solidFill>
                  <a:srgbClr val="FFFFFF"/>
                </a:solidFill>
              </a:rPr>
              <a:t> </a:t>
            </a:r>
            <a:r>
              <a:rPr lang="tr-TR" sz="2800" dirty="0" err="1">
                <a:solidFill>
                  <a:srgbClr val="FFFFFF"/>
                </a:solidFill>
              </a:rPr>
              <a:t>ın</a:t>
            </a:r>
            <a:r>
              <a:rPr lang="tr-TR" sz="2800" dirty="0">
                <a:solidFill>
                  <a:srgbClr val="FFFFFF"/>
                </a:solidFill>
              </a:rPr>
              <a:t> </a:t>
            </a:r>
            <a:r>
              <a:rPr lang="tr-TR" sz="2800" dirty="0" err="1">
                <a:solidFill>
                  <a:srgbClr val="FFFFFF"/>
                </a:solidFill>
              </a:rPr>
              <a:t>the</a:t>
            </a:r>
            <a:r>
              <a:rPr lang="tr-TR" sz="2800" dirty="0">
                <a:solidFill>
                  <a:srgbClr val="FFFFFF"/>
                </a:solidFill>
              </a:rPr>
              <a:t> </a:t>
            </a:r>
            <a:r>
              <a:rPr lang="tr-TR" sz="2800" dirty="0" err="1">
                <a:solidFill>
                  <a:srgbClr val="FFFFFF"/>
                </a:solidFill>
              </a:rPr>
              <a:t>Early</a:t>
            </a:r>
            <a:r>
              <a:rPr lang="tr-TR" sz="2800" dirty="0">
                <a:solidFill>
                  <a:srgbClr val="FFFFFF"/>
                </a:solidFill>
              </a:rPr>
              <a:t> </a:t>
            </a:r>
            <a:r>
              <a:rPr lang="tr-TR" sz="2800" dirty="0" err="1">
                <a:solidFill>
                  <a:srgbClr val="FFFFFF"/>
                </a:solidFill>
              </a:rPr>
              <a:t>Mıddle</a:t>
            </a:r>
            <a:r>
              <a:rPr lang="tr-TR" sz="2800" dirty="0">
                <a:solidFill>
                  <a:srgbClr val="FFFFFF"/>
                </a:solidFill>
              </a:rPr>
              <a:t> </a:t>
            </a:r>
            <a:r>
              <a:rPr lang="tr-TR" sz="2800" dirty="0" err="1">
                <a:solidFill>
                  <a:srgbClr val="FFFFFF"/>
                </a:solidFill>
              </a:rPr>
              <a:t>Ages</a:t>
            </a:r>
            <a:br>
              <a:rPr lang="tr-TR" sz="2800" dirty="0">
                <a:solidFill>
                  <a:srgbClr val="FFFFFF"/>
                </a:solidFill>
              </a:rPr>
            </a:br>
            <a:endParaRPr lang="tr-TR" sz="8000" dirty="0">
              <a:solidFill>
                <a:srgbClr val="FFFFFF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0AA360F-DECB-4836-8FB6-22C4BC3FB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06934"/>
            <a:ext cx="804195" cy="0"/>
          </a:xfrm>
          <a:prstGeom prst="line">
            <a:avLst/>
          </a:prstGeom>
          <a:ln w="1238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lt Başlık 5">
            <a:extLst>
              <a:ext uri="{FF2B5EF4-FFF2-40B4-BE49-F238E27FC236}">
                <a16:creationId xmlns:a16="http://schemas.microsoft.com/office/drawing/2014/main" id="{44FC9A63-7233-8239-8280-CE8F8DADDB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6078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C5745E-C2C6-A81B-B4AD-2920B1D8A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beginnings</a:t>
            </a:r>
            <a:r>
              <a:rPr lang="tr-TR" dirty="0"/>
              <a:t> of </a:t>
            </a:r>
            <a:r>
              <a:rPr lang="tr-TR" dirty="0" err="1"/>
              <a:t>Parliament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686AA0C-BA0E-0D8F-8E9A-B1AE701E99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l">
              <a:buFont typeface="+mj-lt"/>
              <a:buAutoNum type="arabicPeriod"/>
            </a:pP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Magna</a:t>
            </a: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 Carta (1215)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: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Although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not a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parliament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in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modern sense,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Magna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Carta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laid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groundwork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for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limiting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power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monarchy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establishing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principles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governance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that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would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later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influence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development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Parliament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tr-TR" b="1" dirty="0">
                <a:solidFill>
                  <a:srgbClr val="0D0D0D"/>
                </a:solidFill>
                <a:latin typeface="Söhne"/>
              </a:rPr>
              <a:t>De </a:t>
            </a:r>
            <a:r>
              <a:rPr lang="tr-TR" b="1" dirty="0" err="1">
                <a:solidFill>
                  <a:srgbClr val="0D0D0D"/>
                </a:solidFill>
                <a:latin typeface="Söhne"/>
              </a:rPr>
              <a:t>Monfort’s</a:t>
            </a:r>
            <a:r>
              <a:rPr lang="tr-TR" b="1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b="1" dirty="0" err="1">
                <a:solidFill>
                  <a:srgbClr val="0D0D0D"/>
                </a:solidFill>
                <a:latin typeface="Söhne"/>
              </a:rPr>
              <a:t>Parliament</a:t>
            </a:r>
            <a:r>
              <a:rPr lang="tr-TR" b="1" dirty="0">
                <a:solidFill>
                  <a:srgbClr val="0D0D0D"/>
                </a:solidFill>
                <a:latin typeface="Söhne"/>
              </a:rPr>
              <a:t> (1258):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Heavy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spendings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and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foreign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advisors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of </a:t>
            </a:r>
            <a:r>
              <a:rPr lang="tr-TR" b="1" dirty="0" err="1">
                <a:solidFill>
                  <a:srgbClr val="0D0D0D"/>
                </a:solidFill>
                <a:latin typeface="Söhne"/>
              </a:rPr>
              <a:t>John’s</a:t>
            </a:r>
            <a:r>
              <a:rPr lang="tr-TR" b="1" dirty="0">
                <a:solidFill>
                  <a:srgbClr val="0D0D0D"/>
                </a:solidFill>
                <a:latin typeface="Söhne"/>
              </a:rPr>
              <a:t> son, Henry III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led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to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the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creation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of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the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first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parliament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, a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french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word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meaning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a «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discussion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meeting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».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It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was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a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council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of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nobles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. (House of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Lords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)</a:t>
            </a:r>
            <a:endParaRPr lang="tr-TR" b="0" i="0" dirty="0">
              <a:solidFill>
                <a:srgbClr val="0D0D0D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Model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Parliament</a:t>
            </a: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 (1295)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: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King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Edward I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called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together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what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became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known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as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Model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Parliament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which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included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not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only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nobles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clergy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but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also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commoners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(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two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representatives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)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from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shires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boroughs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This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marked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beginning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representation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different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estates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in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governance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realm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(House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Commons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)</a:t>
            </a:r>
          </a:p>
          <a:p>
            <a:pPr algn="l">
              <a:buFont typeface="+mj-lt"/>
              <a:buAutoNum type="arabicPeriod"/>
            </a:pP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Development of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 House of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Commons</a:t>
            </a: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 House of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Lords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: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Over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centuries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two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houses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Parliament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took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shape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House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Commons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gradually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evolved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represent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common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people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while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House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Lords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represented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nobility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clergy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83560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029744-8E5F-7F3D-FD55-2A41EBA51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Edward’s</a:t>
            </a:r>
            <a:r>
              <a:rPr lang="tr-TR" dirty="0"/>
              <a:t> First </a:t>
            </a:r>
            <a:r>
              <a:rPr lang="tr-TR" dirty="0" err="1"/>
              <a:t>Parliement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A929FAD-030F-6F99-58BE-541F996C5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Se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ve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r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a</a:t>
            </a:r>
            <a:r>
              <a:rPr lang="tr-TR" dirty="0" err="1">
                <a:solidFill>
                  <a:srgbClr val="322E33"/>
                </a:solidFill>
                <a:effectLst/>
                <a:latin typeface="Times"/>
              </a:rPr>
              <a:t>l</a:t>
            </a:r>
            <a:r>
              <a:rPr lang="tr-TR" dirty="0">
                <a:solidFill>
                  <a:srgbClr val="322E3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k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ing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s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had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made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a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rra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ng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e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m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en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ts</a:t>
            </a:r>
            <a:r>
              <a:rPr lang="tr-TR" dirty="0">
                <a:solidFill>
                  <a:srgbClr val="444145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for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taxatio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n</a:t>
            </a:r>
            <a:r>
              <a:rPr lang="tr-TR" dirty="0">
                <a:solidFill>
                  <a:srgbClr val="444145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b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efore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, but Edwa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rd </a:t>
            </a:r>
            <a:r>
              <a:rPr lang="tr-TR" dirty="0">
                <a:solidFill>
                  <a:srgbClr val="444145"/>
                </a:solidFill>
                <a:effectLst/>
                <a:latin typeface="Times"/>
              </a:rPr>
              <a:t>I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w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as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h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e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fir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st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to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c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reate</a:t>
            </a:r>
            <a:r>
              <a:rPr lang="tr-TR" dirty="0">
                <a:solidFill>
                  <a:srgbClr val="444145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a  "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representative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i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nstitution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"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wh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i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ch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co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uld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pr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ovide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he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m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oney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h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e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n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eeded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.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This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in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stitution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b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ecame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the</a:t>
            </a:r>
            <a:r>
              <a:rPr lang="tr-TR" dirty="0">
                <a:solidFill>
                  <a:srgbClr val="706E73"/>
                </a:solidFill>
                <a:latin typeface="Times"/>
              </a:rPr>
              <a:t> 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H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ouse of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Co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mmons</a:t>
            </a:r>
            <a:r>
              <a:rPr lang="tr-TR" dirty="0">
                <a:solidFill>
                  <a:srgbClr val="19181E"/>
                </a:solidFill>
                <a:effectLst/>
                <a:latin typeface="Times"/>
              </a:rPr>
              <a:t>.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U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nlike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th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e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H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ouse o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f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Lord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s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b="1" dirty="0">
                <a:solidFill>
                  <a:srgbClr val="59565B"/>
                </a:solidFill>
                <a:effectLst/>
                <a:latin typeface="Times"/>
              </a:rPr>
              <a:t>i</a:t>
            </a:r>
            <a:r>
              <a:rPr lang="tr-TR" b="1" dirty="0">
                <a:solidFill>
                  <a:srgbClr val="444145"/>
                </a:solidFill>
                <a:effectLst/>
                <a:latin typeface="Times"/>
              </a:rPr>
              <a:t>t</a:t>
            </a:r>
            <a:r>
              <a:rPr lang="tr-TR" b="1" dirty="0">
                <a:solidFill>
                  <a:srgbClr val="59565B"/>
                </a:solidFill>
                <a:latin typeface="Times"/>
              </a:rPr>
              <a:t> </a:t>
            </a:r>
            <a:r>
              <a:rPr lang="tr-TR" b="1" dirty="0" err="1">
                <a:solidFill>
                  <a:srgbClr val="706E73"/>
                </a:solidFill>
                <a:effectLst/>
                <a:latin typeface="Times"/>
              </a:rPr>
              <a:t>co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ntained</a:t>
            </a:r>
            <a:r>
              <a:rPr lang="tr-TR" b="1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b="1" dirty="0">
                <a:solidFill>
                  <a:srgbClr val="706E73"/>
                </a:solidFill>
                <a:effectLst/>
                <a:latin typeface="Times"/>
              </a:rPr>
              <a:t>a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mi</a:t>
            </a:r>
            <a:r>
              <a:rPr lang="tr-TR" b="1" dirty="0" err="1">
                <a:solidFill>
                  <a:srgbClr val="706E73"/>
                </a:solidFill>
                <a:effectLst/>
                <a:latin typeface="Times"/>
              </a:rPr>
              <a:t>xture</a:t>
            </a:r>
            <a:r>
              <a:rPr lang="tr-TR" b="1" dirty="0">
                <a:solidFill>
                  <a:srgbClr val="706E73"/>
                </a:solidFill>
                <a:effectLst/>
                <a:latin typeface="Times"/>
              </a:rPr>
              <a:t> o</a:t>
            </a:r>
            <a:r>
              <a:rPr lang="tr-TR" b="1" dirty="0">
                <a:solidFill>
                  <a:srgbClr val="59565B"/>
                </a:solidFill>
                <a:effectLst/>
                <a:latin typeface="Times"/>
              </a:rPr>
              <a:t>f "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gentr</a:t>
            </a:r>
            <a:r>
              <a:rPr lang="tr-TR" b="1" dirty="0" err="1">
                <a:solidFill>
                  <a:srgbClr val="706E73"/>
                </a:solidFill>
                <a:effectLst/>
                <a:latin typeface="Times"/>
              </a:rPr>
              <a:t>y</a:t>
            </a:r>
            <a:r>
              <a:rPr lang="tr-TR" b="1" dirty="0">
                <a:solidFill>
                  <a:srgbClr val="706E73"/>
                </a:solidFill>
                <a:effectLst/>
                <a:latin typeface="Times"/>
              </a:rPr>
              <a:t>" </a:t>
            </a:r>
            <a:r>
              <a:rPr lang="tr-TR" b="1" dirty="0">
                <a:solidFill>
                  <a:srgbClr val="59565B"/>
                </a:solidFill>
                <a:effectLst/>
                <a:latin typeface="Times"/>
              </a:rPr>
              <a:t>(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k</a:t>
            </a:r>
            <a:r>
              <a:rPr lang="tr-TR" b="1" dirty="0" err="1">
                <a:solidFill>
                  <a:srgbClr val="444145"/>
                </a:solidFill>
                <a:effectLst/>
                <a:latin typeface="Times"/>
              </a:rPr>
              <a:t>nights</a:t>
            </a:r>
            <a:r>
              <a:rPr lang="tr-TR" b="1" dirty="0">
                <a:solidFill>
                  <a:srgbClr val="444145"/>
                </a:solidFill>
                <a:effectLst/>
                <a:latin typeface="Times"/>
              </a:rPr>
              <a:t>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a</a:t>
            </a:r>
            <a:r>
              <a:rPr lang="tr-TR" b="1" dirty="0" err="1">
                <a:solidFill>
                  <a:srgbClr val="444145"/>
                </a:solidFill>
                <a:effectLst/>
                <a:latin typeface="Times"/>
              </a:rPr>
              <a:t>nd</a:t>
            </a:r>
            <a:r>
              <a:rPr lang="tr-TR" b="1" dirty="0">
                <a:solidFill>
                  <a:srgbClr val="444145"/>
                </a:solidFill>
                <a:effectLst/>
                <a:latin typeface="Times"/>
              </a:rPr>
              <a:t> </a:t>
            </a:r>
            <a:r>
              <a:rPr lang="tr-TR" b="1" dirty="0" err="1">
                <a:solidFill>
                  <a:srgbClr val="706E73"/>
                </a:solidFill>
                <a:effectLst/>
                <a:latin typeface="Times"/>
              </a:rPr>
              <a:t>o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t</a:t>
            </a:r>
            <a:r>
              <a:rPr lang="tr-TR" b="1" dirty="0" err="1">
                <a:solidFill>
                  <a:srgbClr val="444145"/>
                </a:solidFill>
                <a:effectLst/>
                <a:latin typeface="Times"/>
              </a:rPr>
              <a:t>h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e</a:t>
            </a:r>
            <a:r>
              <a:rPr lang="tr-TR" b="1" dirty="0" err="1">
                <a:solidFill>
                  <a:srgbClr val="444145"/>
                </a:solidFill>
                <a:effectLst/>
                <a:latin typeface="Times"/>
              </a:rPr>
              <a:t>r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wea</a:t>
            </a:r>
            <a:r>
              <a:rPr lang="tr-TR" b="1" dirty="0" err="1">
                <a:solidFill>
                  <a:srgbClr val="444145"/>
                </a:solidFill>
                <a:effectLst/>
                <a:latin typeface="Times"/>
              </a:rPr>
              <a:t>lthy</a:t>
            </a:r>
            <a:r>
              <a:rPr lang="tr-TR" b="1" dirty="0">
                <a:solidFill>
                  <a:srgbClr val="444145"/>
                </a:solidFill>
                <a:effectLst/>
                <a:latin typeface="Times"/>
              </a:rPr>
              <a:t>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f</a:t>
            </a:r>
            <a:r>
              <a:rPr lang="tr-TR" b="1" dirty="0" err="1">
                <a:solidFill>
                  <a:srgbClr val="444145"/>
                </a:solidFill>
                <a:effectLst/>
                <a:latin typeface="Times"/>
              </a:rPr>
              <a:t>r</a:t>
            </a:r>
            <a:r>
              <a:rPr lang="tr-TR" b="1" dirty="0" err="1">
                <a:solidFill>
                  <a:srgbClr val="706E73"/>
                </a:solidFill>
                <a:effectLst/>
                <a:latin typeface="Times"/>
              </a:rPr>
              <a:t>eeme</a:t>
            </a:r>
            <a:r>
              <a:rPr lang="tr-TR" b="1" dirty="0" err="1">
                <a:solidFill>
                  <a:srgbClr val="444145"/>
                </a:solidFill>
                <a:effectLst/>
                <a:latin typeface="Times"/>
              </a:rPr>
              <a:t>n</a:t>
            </a:r>
            <a:r>
              <a:rPr lang="tr-TR" b="1" dirty="0">
                <a:solidFill>
                  <a:srgbClr val="444145"/>
                </a:solidFill>
                <a:effectLst/>
                <a:latin typeface="Times"/>
              </a:rPr>
              <a:t>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from</a:t>
            </a:r>
            <a:r>
              <a:rPr lang="tr-TR" b="1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t</a:t>
            </a:r>
            <a:r>
              <a:rPr lang="tr-TR" b="1" dirty="0" err="1">
                <a:solidFill>
                  <a:srgbClr val="444145"/>
                </a:solidFill>
                <a:effectLst/>
                <a:latin typeface="Times"/>
              </a:rPr>
              <a:t>he</a:t>
            </a:r>
            <a:r>
              <a:rPr lang="tr-TR" b="1" dirty="0">
                <a:solidFill>
                  <a:srgbClr val="444145"/>
                </a:solidFill>
                <a:effectLst/>
                <a:latin typeface="Times"/>
              </a:rPr>
              <a:t>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s</a:t>
            </a:r>
            <a:r>
              <a:rPr lang="tr-TR" b="1" dirty="0" err="1">
                <a:solidFill>
                  <a:srgbClr val="444145"/>
                </a:solidFill>
                <a:effectLst/>
                <a:latin typeface="Times"/>
              </a:rPr>
              <a:t>h</a:t>
            </a:r>
            <a:r>
              <a:rPr lang="tr-TR" b="1" dirty="0" err="1">
                <a:solidFill>
                  <a:srgbClr val="322E33"/>
                </a:solidFill>
                <a:effectLst/>
                <a:latin typeface="Times"/>
              </a:rPr>
              <a:t>i</a:t>
            </a:r>
            <a:r>
              <a:rPr lang="tr-TR" b="1" dirty="0" err="1">
                <a:solidFill>
                  <a:srgbClr val="444145"/>
                </a:solidFill>
                <a:effectLst/>
                <a:latin typeface="Times"/>
              </a:rPr>
              <a:t>re</a:t>
            </a:r>
            <a:r>
              <a:rPr lang="tr-TR" b="1" dirty="0" err="1">
                <a:solidFill>
                  <a:srgbClr val="706E73"/>
                </a:solidFill>
                <a:effectLst/>
                <a:latin typeface="Times"/>
              </a:rPr>
              <a:t>s</a:t>
            </a:r>
            <a:r>
              <a:rPr lang="tr-TR" b="1" dirty="0">
                <a:solidFill>
                  <a:srgbClr val="706E73"/>
                </a:solidFill>
                <a:effectLst/>
                <a:latin typeface="Times"/>
              </a:rPr>
              <a:t>)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a</a:t>
            </a:r>
            <a:r>
              <a:rPr lang="tr-TR" b="1" dirty="0" err="1">
                <a:solidFill>
                  <a:srgbClr val="444145"/>
                </a:solidFill>
                <a:effectLst/>
                <a:latin typeface="Times"/>
              </a:rPr>
              <a:t>nd</a:t>
            </a:r>
            <a:r>
              <a:rPr lang="tr-TR" b="1" dirty="0">
                <a:solidFill>
                  <a:srgbClr val="444145"/>
                </a:solidFill>
                <a:effectLst/>
                <a:latin typeface="Times"/>
              </a:rPr>
              <a:t> </a:t>
            </a:r>
            <a:r>
              <a:rPr lang="tr-TR" b="1" dirty="0" err="1">
                <a:solidFill>
                  <a:srgbClr val="444145"/>
                </a:solidFill>
                <a:effectLst/>
                <a:latin typeface="Times"/>
              </a:rPr>
              <a:t>m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erchant</a:t>
            </a:r>
            <a:r>
              <a:rPr lang="tr-TR" b="1" dirty="0" err="1">
                <a:solidFill>
                  <a:srgbClr val="706E73"/>
                </a:solidFill>
                <a:effectLst/>
                <a:latin typeface="Times"/>
              </a:rPr>
              <a:t>s</a:t>
            </a:r>
            <a:r>
              <a:rPr lang="tr-TR" b="1" dirty="0">
                <a:solidFill>
                  <a:srgbClr val="59565B"/>
                </a:solidFill>
                <a:latin typeface="Times"/>
              </a:rPr>
              <a:t>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fro</a:t>
            </a:r>
            <a:r>
              <a:rPr lang="tr-TR" b="1" dirty="0" err="1">
                <a:solidFill>
                  <a:srgbClr val="444145"/>
                </a:solidFill>
                <a:effectLst/>
                <a:latin typeface="Times"/>
              </a:rPr>
              <a:t>m</a:t>
            </a:r>
            <a:r>
              <a:rPr lang="tr-TR" b="1" dirty="0">
                <a:solidFill>
                  <a:srgbClr val="444145"/>
                </a:solidFill>
                <a:effectLst/>
                <a:latin typeface="Times"/>
              </a:rPr>
              <a:t>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t</a:t>
            </a:r>
            <a:r>
              <a:rPr lang="tr-TR" b="1" dirty="0" err="1">
                <a:solidFill>
                  <a:srgbClr val="444145"/>
                </a:solidFill>
                <a:effectLst/>
                <a:latin typeface="Times"/>
              </a:rPr>
              <a:t>he</a:t>
            </a:r>
            <a:r>
              <a:rPr lang="tr-TR" b="1" dirty="0">
                <a:solidFill>
                  <a:srgbClr val="444145"/>
                </a:solidFill>
                <a:effectLst/>
                <a:latin typeface="Times"/>
              </a:rPr>
              <a:t>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t</a:t>
            </a:r>
            <a:r>
              <a:rPr lang="tr-TR" b="1" dirty="0" err="1">
                <a:solidFill>
                  <a:srgbClr val="706E73"/>
                </a:solidFill>
                <a:effectLst/>
                <a:latin typeface="Times"/>
              </a:rPr>
              <a:t>owns</a:t>
            </a:r>
            <a:r>
              <a:rPr lang="tr-TR" b="1" dirty="0">
                <a:solidFill>
                  <a:srgbClr val="322E33"/>
                </a:solidFill>
                <a:effectLst/>
                <a:latin typeface="Times"/>
              </a:rPr>
              <a:t>.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T</a:t>
            </a:r>
            <a:r>
              <a:rPr lang="tr-TR" b="1" dirty="0" err="1">
                <a:solidFill>
                  <a:srgbClr val="444145"/>
                </a:solidFill>
                <a:effectLst/>
                <a:latin typeface="Times"/>
              </a:rPr>
              <a:t>he</a:t>
            </a:r>
            <a:r>
              <a:rPr lang="tr-TR" b="1" dirty="0" err="1">
                <a:solidFill>
                  <a:srgbClr val="706E73"/>
                </a:solidFill>
                <a:effectLst/>
                <a:latin typeface="Times"/>
              </a:rPr>
              <a:t>se</a:t>
            </a:r>
            <a:r>
              <a:rPr lang="tr-TR" b="1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we</a:t>
            </a:r>
            <a:r>
              <a:rPr lang="tr-TR" b="1" dirty="0" err="1">
                <a:solidFill>
                  <a:srgbClr val="444145"/>
                </a:solidFill>
                <a:effectLst/>
                <a:latin typeface="Times"/>
              </a:rPr>
              <a:t>re</a:t>
            </a:r>
            <a:r>
              <a:rPr lang="tr-TR" b="1" dirty="0">
                <a:solidFill>
                  <a:srgbClr val="444145"/>
                </a:solidFill>
                <a:effectLst/>
                <a:latin typeface="Times"/>
              </a:rPr>
              <a:t>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t</a:t>
            </a:r>
            <a:r>
              <a:rPr lang="tr-TR" b="1" dirty="0" err="1">
                <a:solidFill>
                  <a:srgbClr val="444145"/>
                </a:solidFill>
                <a:effectLst/>
                <a:latin typeface="Times"/>
              </a:rPr>
              <a:t>he</a:t>
            </a:r>
            <a:r>
              <a:rPr lang="tr-TR" b="1" dirty="0">
                <a:solidFill>
                  <a:srgbClr val="444145"/>
                </a:solidFill>
                <a:effectLst/>
                <a:latin typeface="Times"/>
              </a:rPr>
              <a:t>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tw</a:t>
            </a:r>
            <a:r>
              <a:rPr lang="tr-TR" b="1" dirty="0" err="1">
                <a:solidFill>
                  <a:srgbClr val="706E73"/>
                </a:solidFill>
                <a:effectLst/>
                <a:latin typeface="Times"/>
              </a:rPr>
              <a:t>o</a:t>
            </a:r>
            <a:r>
              <a:rPr lang="tr-TR" b="1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broad</a:t>
            </a:r>
            <a:r>
              <a:rPr lang="tr-TR" b="1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classes</a:t>
            </a:r>
            <a:r>
              <a:rPr lang="tr-TR" b="1" dirty="0">
                <a:solidFill>
                  <a:srgbClr val="59565B"/>
                </a:solidFill>
                <a:effectLst/>
                <a:latin typeface="Times"/>
              </a:rPr>
              <a:t> of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pe</a:t>
            </a:r>
            <a:r>
              <a:rPr lang="tr-TR" b="1" dirty="0" err="1">
                <a:solidFill>
                  <a:srgbClr val="706E73"/>
                </a:solidFill>
                <a:effectLst/>
                <a:latin typeface="Times"/>
              </a:rPr>
              <a:t>op</a:t>
            </a:r>
            <a:r>
              <a:rPr lang="tr-TR" b="1" dirty="0" err="1">
                <a:solidFill>
                  <a:srgbClr val="444145"/>
                </a:solidFill>
                <a:effectLst/>
                <a:latin typeface="Times"/>
              </a:rPr>
              <a:t>l</a:t>
            </a:r>
            <a:r>
              <a:rPr lang="tr-TR" b="1" dirty="0" err="1">
                <a:solidFill>
                  <a:srgbClr val="706E73"/>
                </a:solidFill>
                <a:effectLst/>
                <a:latin typeface="Times"/>
              </a:rPr>
              <a:t>e</a:t>
            </a:r>
            <a:r>
              <a:rPr lang="tr-TR" b="1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w</a:t>
            </a:r>
            <a:r>
              <a:rPr lang="tr-TR" b="1" dirty="0" err="1">
                <a:solidFill>
                  <a:srgbClr val="444145"/>
                </a:solidFill>
                <a:effectLst/>
                <a:latin typeface="Times"/>
              </a:rPr>
              <a:t>ho</a:t>
            </a:r>
            <a:r>
              <a:rPr lang="tr-TR" b="1" dirty="0">
                <a:solidFill>
                  <a:srgbClr val="444145"/>
                </a:solidFill>
                <a:effectLst/>
                <a:latin typeface="Times"/>
              </a:rPr>
              <a:t>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produ</a:t>
            </a:r>
            <a:r>
              <a:rPr lang="tr-TR" b="1" dirty="0" err="1">
                <a:solidFill>
                  <a:srgbClr val="706E73"/>
                </a:solidFill>
                <a:effectLst/>
                <a:latin typeface="Times"/>
              </a:rPr>
              <a:t>ced</a:t>
            </a:r>
            <a:r>
              <a:rPr lang="tr-TR" b="1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and</a:t>
            </a:r>
            <a:r>
              <a:rPr lang="tr-TR" b="1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contr</a:t>
            </a:r>
            <a:r>
              <a:rPr lang="tr-TR" b="1" dirty="0" err="1">
                <a:solidFill>
                  <a:srgbClr val="706E73"/>
                </a:solidFill>
                <a:effectLst/>
                <a:latin typeface="Times"/>
              </a:rPr>
              <a:t>o</a:t>
            </a:r>
            <a:r>
              <a:rPr lang="tr-TR" b="1" dirty="0" err="1">
                <a:solidFill>
                  <a:srgbClr val="322E33"/>
                </a:solidFill>
                <a:effectLst/>
                <a:latin typeface="Times"/>
              </a:rPr>
              <a:t>ll</a:t>
            </a:r>
            <a:r>
              <a:rPr lang="tr-TR" b="1" dirty="0" err="1">
                <a:solidFill>
                  <a:srgbClr val="706E73"/>
                </a:solidFill>
                <a:effectLst/>
                <a:latin typeface="Times"/>
              </a:rPr>
              <a:t>ed</a:t>
            </a:r>
            <a:r>
              <a:rPr lang="tr-TR" b="1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Eng</a:t>
            </a:r>
            <a:r>
              <a:rPr lang="tr-TR" b="1" dirty="0" err="1">
                <a:solidFill>
                  <a:srgbClr val="444145"/>
                </a:solidFill>
                <a:effectLst/>
                <a:latin typeface="Times"/>
              </a:rPr>
              <a:t>land’</a:t>
            </a:r>
            <a:r>
              <a:rPr lang="tr-TR" b="1" dirty="0" err="1">
                <a:solidFill>
                  <a:srgbClr val="706E73"/>
                </a:solidFill>
                <a:effectLst/>
                <a:latin typeface="Times"/>
              </a:rPr>
              <a:t>s</a:t>
            </a:r>
            <a:r>
              <a:rPr lang="tr-TR" b="1" dirty="0">
                <a:solidFill>
                  <a:srgbClr val="59565B"/>
                </a:solidFill>
                <a:latin typeface="Times"/>
              </a:rPr>
              <a:t> </a:t>
            </a:r>
            <a:r>
              <a:rPr lang="tr-TR" b="1" dirty="0" err="1">
                <a:solidFill>
                  <a:srgbClr val="706E73"/>
                </a:solidFill>
                <a:effectLst/>
                <a:latin typeface="Times"/>
              </a:rPr>
              <a:t>wea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lth</a:t>
            </a:r>
            <a:r>
              <a:rPr lang="tr-TR" b="1" dirty="0">
                <a:solidFill>
                  <a:srgbClr val="59565B"/>
                </a:solidFill>
                <a:effectLst/>
                <a:latin typeface="Times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09363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8EFEC8-3FC2-7411-A077-0DA507482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"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n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o</a:t>
            </a:r>
            <a:r>
              <a:rPr lang="tr-TR" dirty="0">
                <a:solidFill>
                  <a:srgbClr val="59565B"/>
                </a:solidFill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axation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with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out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rep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r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esentation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".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1DFD65-6DF7-FEA8-E5F4-F2887F645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In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1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275 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Edw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ard 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I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co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mmanded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eac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h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s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hire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a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nd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e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ach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own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(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or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b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orough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)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o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se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nd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tw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o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rep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r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esentat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ive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s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to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h</a:t>
            </a:r>
            <a:r>
              <a:rPr lang="tr-TR" dirty="0">
                <a:solidFill>
                  <a:srgbClr val="444145"/>
                </a:solidFill>
                <a:effectLst/>
                <a:latin typeface="Times"/>
              </a:rPr>
              <a:t>i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s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parli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ame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nt</a:t>
            </a:r>
            <a:r>
              <a:rPr lang="tr-TR" dirty="0">
                <a:solidFill>
                  <a:srgbClr val="444145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322E33"/>
                </a:solidFill>
                <a:effectLst/>
                <a:latin typeface="Times"/>
              </a:rPr>
              <a:t>.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The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se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"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com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moner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s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"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wo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uld</a:t>
            </a:r>
            <a:r>
              <a:rPr lang="tr-TR" dirty="0">
                <a:solidFill>
                  <a:srgbClr val="444145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h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ave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s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taye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d</a:t>
            </a:r>
            <a:r>
              <a:rPr lang="tr-TR" dirty="0">
                <a:solidFill>
                  <a:srgbClr val="444145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away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if</a:t>
            </a:r>
            <a:r>
              <a:rPr lang="tr-TR" dirty="0">
                <a:solidFill>
                  <a:srgbClr val="444145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th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ey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co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uld</a:t>
            </a:r>
            <a:r>
              <a:rPr lang="tr-TR" dirty="0">
                <a:solidFill>
                  <a:srgbClr val="444145"/>
                </a:solidFill>
                <a:effectLst/>
                <a:latin typeface="Times"/>
              </a:rPr>
              <a:t>, 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o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avo</a:t>
            </a:r>
            <a:r>
              <a:rPr lang="tr-TR" dirty="0" err="1">
                <a:solidFill>
                  <a:srgbClr val="322E33"/>
                </a:solidFill>
                <a:effectLst/>
                <a:latin typeface="Times"/>
              </a:rPr>
              <a:t>id</a:t>
            </a:r>
            <a:r>
              <a:rPr lang="tr-TR" dirty="0">
                <a:solidFill>
                  <a:srgbClr val="322E3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g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iv</a:t>
            </a:r>
            <a:r>
              <a:rPr lang="tr-TR" dirty="0" err="1">
                <a:solidFill>
                  <a:srgbClr val="322E33"/>
                </a:solidFill>
                <a:effectLst/>
                <a:latin typeface="Times"/>
              </a:rPr>
              <a:t>i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ng</a:t>
            </a:r>
            <a:r>
              <a:rPr lang="tr-TR" dirty="0">
                <a:solidFill>
                  <a:srgbClr val="444145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Edwa</a:t>
            </a:r>
            <a:r>
              <a:rPr lang="tr-TR" dirty="0">
                <a:solidFill>
                  <a:srgbClr val="444145"/>
                </a:solidFill>
                <a:effectLst/>
                <a:latin typeface="Times"/>
              </a:rPr>
              <a:t>rd</a:t>
            </a:r>
            <a:r>
              <a:rPr lang="tr-TR" dirty="0">
                <a:solidFill>
                  <a:srgbClr val="59565B"/>
                </a:solidFill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mon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ey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. 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But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few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da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red</a:t>
            </a:r>
            <a:r>
              <a:rPr lang="tr-TR" dirty="0">
                <a:solidFill>
                  <a:srgbClr val="444145"/>
                </a:solidFill>
                <a:effectLst/>
                <a:latin typeface="Times"/>
              </a:rPr>
              <a:t> ri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sk 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E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dward'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s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a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n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ge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r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.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hey</a:t>
            </a:r>
            <a:r>
              <a:rPr lang="tr-TR" dirty="0">
                <a:solidFill>
                  <a:srgbClr val="59565B"/>
                </a:solidFill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beca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me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unwi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llin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g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r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epresentatives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of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heir</a:t>
            </a:r>
            <a:r>
              <a:rPr lang="tr-TR" dirty="0">
                <a:solidFill>
                  <a:srgbClr val="444145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l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oc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a</a:t>
            </a:r>
            <a:r>
              <a:rPr lang="tr-TR" dirty="0" err="1">
                <a:solidFill>
                  <a:srgbClr val="322E33"/>
                </a:solidFill>
                <a:effectLst/>
                <a:latin typeface="Times"/>
              </a:rPr>
              <a:t>l</a:t>
            </a:r>
            <a:r>
              <a:rPr lang="tr-TR" dirty="0">
                <a:solidFill>
                  <a:srgbClr val="706E73"/>
                </a:solidFill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co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mmunity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.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Thi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s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,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rath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er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th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an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M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agna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C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arta,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w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as</a:t>
            </a:r>
            <a:r>
              <a:rPr lang="tr-TR" dirty="0">
                <a:solidFill>
                  <a:srgbClr val="706E73"/>
                </a:solidFill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he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be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ginning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o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f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th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e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id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ea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h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at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th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ere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s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hould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b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e 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"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n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o</a:t>
            </a:r>
            <a:r>
              <a:rPr lang="tr-TR" dirty="0">
                <a:solidFill>
                  <a:srgbClr val="59565B"/>
                </a:solidFill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axation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with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out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rep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r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esentation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". </a:t>
            </a:r>
          </a:p>
          <a:p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En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gland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w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as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s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pecial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b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ecause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th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e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H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ouse o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f</a:t>
            </a:r>
            <a:r>
              <a:rPr lang="tr-TR" dirty="0">
                <a:solidFill>
                  <a:srgbClr val="706E73"/>
                </a:solidFill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Co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mmons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co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ntained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b="1" dirty="0">
                <a:solidFill>
                  <a:srgbClr val="706E73"/>
                </a:solidFill>
                <a:effectLst/>
                <a:latin typeface="Times"/>
              </a:rPr>
              <a:t>a 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mixture</a:t>
            </a:r>
            <a:r>
              <a:rPr lang="tr-TR" b="1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b="1" dirty="0">
                <a:solidFill>
                  <a:srgbClr val="706E73"/>
                </a:solidFill>
                <a:effectLst/>
                <a:latin typeface="Times"/>
              </a:rPr>
              <a:t>o</a:t>
            </a:r>
            <a:r>
              <a:rPr lang="tr-TR" b="1" dirty="0">
                <a:solidFill>
                  <a:srgbClr val="59565B"/>
                </a:solidFill>
                <a:effectLst/>
                <a:latin typeface="Times"/>
              </a:rPr>
              <a:t>f </a:t>
            </a:r>
            <a:r>
              <a:rPr lang="tr-TR" b="1" dirty="0" err="1">
                <a:solidFill>
                  <a:srgbClr val="706E73"/>
                </a:solidFill>
                <a:effectLst/>
                <a:latin typeface="Times"/>
              </a:rPr>
              <a:t>g</a:t>
            </a:r>
            <a:r>
              <a:rPr lang="tr-TR" b="1" dirty="0" err="1">
                <a:solidFill>
                  <a:srgbClr val="59565B"/>
                </a:solidFill>
                <a:effectLst/>
                <a:latin typeface="Times"/>
              </a:rPr>
              <a:t>entry</a:t>
            </a:r>
            <a:r>
              <a:rPr lang="tr-TR" b="1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b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elonging</a:t>
            </a:r>
            <a:r>
              <a:rPr lang="tr-TR" dirty="0">
                <a:solidFill>
                  <a:srgbClr val="59565B"/>
                </a:solidFill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o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the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f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euda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l</a:t>
            </a:r>
            <a:r>
              <a:rPr lang="tr-TR" dirty="0">
                <a:solidFill>
                  <a:srgbClr val="444145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rulin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g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cl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ass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a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nd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m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e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rch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ants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a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nd</a:t>
            </a:r>
            <a:r>
              <a:rPr lang="tr-TR" dirty="0">
                <a:solidFill>
                  <a:srgbClr val="706E73"/>
                </a:solidFill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fre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e</a:t>
            </a:r>
            <a:r>
              <a:rPr lang="tr-TR" dirty="0" err="1">
                <a:solidFill>
                  <a:srgbClr val="444145"/>
                </a:solidFill>
                <a:effectLst/>
                <a:latin typeface="Times"/>
              </a:rPr>
              <a:t>m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en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wh</a:t>
            </a:r>
            <a:r>
              <a:rPr lang="tr-TR" dirty="0" err="1">
                <a:solidFill>
                  <a:srgbClr val="706E73"/>
                </a:solidFill>
                <a:effectLst/>
                <a:latin typeface="Times"/>
              </a:rPr>
              <a:t>o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9565B"/>
                </a:solidFill>
                <a:effectLst/>
                <a:latin typeface="Times"/>
              </a:rPr>
              <a:t>did</a:t>
            </a:r>
            <a:r>
              <a:rPr lang="tr-TR" dirty="0">
                <a:solidFill>
                  <a:srgbClr val="59565B"/>
                </a:solidFill>
                <a:effectLst/>
                <a:latin typeface="Times"/>
              </a:rPr>
              <a:t> n</a:t>
            </a:r>
            <a:r>
              <a:rPr lang="tr-TR" dirty="0">
                <a:solidFill>
                  <a:srgbClr val="706E73"/>
                </a:solidFill>
                <a:effectLst/>
                <a:latin typeface="Times"/>
              </a:rPr>
              <a:t>ot.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11542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0DC026F-444B-46C9-BCBE-329183BF5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216E5FE-17DF-D36F-9155-ACDE4D170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10270671" cy="1188720"/>
          </a:xfrm>
        </p:spPr>
        <p:txBody>
          <a:bodyPr>
            <a:normAutofit/>
          </a:bodyPr>
          <a:lstStyle/>
          <a:p>
            <a:r>
              <a:rPr lang="tr-TR" sz="4000" dirty="0" err="1"/>
              <a:t>The</a:t>
            </a:r>
            <a:r>
              <a:rPr lang="tr-TR" sz="4000" dirty="0"/>
              <a:t> </a:t>
            </a:r>
            <a:r>
              <a:rPr lang="tr-TR" sz="4000" dirty="0" err="1"/>
              <a:t>union</a:t>
            </a:r>
            <a:r>
              <a:rPr lang="tr-TR" sz="4000" dirty="0"/>
              <a:t> of </a:t>
            </a:r>
            <a:r>
              <a:rPr lang="tr-TR" sz="4000" dirty="0" err="1"/>
              <a:t>England</a:t>
            </a:r>
            <a:r>
              <a:rPr lang="tr-TR" sz="4000" dirty="0"/>
              <a:t> </a:t>
            </a:r>
            <a:r>
              <a:rPr lang="tr-TR" sz="4000" dirty="0" err="1"/>
              <a:t>and</a:t>
            </a:r>
            <a:r>
              <a:rPr lang="tr-TR" sz="4000" dirty="0"/>
              <a:t> </a:t>
            </a:r>
            <a:r>
              <a:rPr lang="tr-TR" sz="4000" dirty="0" err="1"/>
              <a:t>Wales</a:t>
            </a:r>
            <a:br>
              <a:rPr lang="tr-TR" sz="4000" dirty="0"/>
            </a:br>
            <a:r>
              <a:rPr lang="tr-TR" sz="4000" dirty="0"/>
              <a:t>(1284)</a:t>
            </a:r>
          </a:p>
        </p:txBody>
      </p: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F0748755-DDBC-46D0-91EC-1212A8EE2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185255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CF2CF48-1574-32F9-3278-049731B76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738" y="2276857"/>
            <a:ext cx="6222124" cy="4009644"/>
          </a:xfrm>
        </p:spPr>
        <p:txBody>
          <a:bodyPr>
            <a:normAutofit fontScale="70000" lnSpcReduction="20000"/>
          </a:bodyPr>
          <a:lstStyle/>
          <a:p>
            <a:r>
              <a:rPr lang="tr-TR" dirty="0"/>
              <a:t>Edward </a:t>
            </a:r>
            <a:r>
              <a:rPr lang="tr-TR" dirty="0" err="1"/>
              <a:t>united</a:t>
            </a:r>
            <a:r>
              <a:rPr lang="tr-TR" dirty="0"/>
              <a:t> West </a:t>
            </a:r>
            <a:r>
              <a:rPr lang="tr-TR" dirty="0" err="1"/>
              <a:t>Wales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England</a:t>
            </a:r>
            <a:r>
              <a:rPr lang="tr-TR" dirty="0"/>
              <a:t>.</a:t>
            </a:r>
          </a:p>
          <a:p>
            <a:r>
              <a:rPr lang="tr-TR" b="0" i="0" dirty="0" err="1">
                <a:solidFill>
                  <a:srgbClr val="576674"/>
                </a:solidFill>
                <a:effectLst/>
                <a:latin typeface="Trebuchet MS" panose="020B0703020202090204" pitchFamily="34" charset="0"/>
              </a:rPr>
              <a:t>The</a:t>
            </a:r>
            <a:r>
              <a:rPr lang="tr-TR" b="0" i="0" dirty="0">
                <a:solidFill>
                  <a:srgbClr val="576674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76674"/>
                </a:solidFill>
                <a:effectLst/>
                <a:latin typeface="Trebuchet MS" panose="020B0703020202090204" pitchFamily="34" charset="0"/>
              </a:rPr>
              <a:t>Statute</a:t>
            </a:r>
            <a:r>
              <a:rPr lang="tr-TR" b="0" i="0" dirty="0">
                <a:solidFill>
                  <a:srgbClr val="576674"/>
                </a:solidFill>
                <a:effectLst/>
                <a:latin typeface="Trebuchet MS" panose="020B0703020202090204" pitchFamily="34" charset="0"/>
              </a:rPr>
              <a:t> of </a:t>
            </a:r>
            <a:r>
              <a:rPr lang="tr-TR" b="0" i="0" dirty="0" err="1">
                <a:solidFill>
                  <a:srgbClr val="576674"/>
                </a:solidFill>
                <a:effectLst/>
                <a:latin typeface="Trebuchet MS" panose="020B0703020202090204" pitchFamily="34" charset="0"/>
              </a:rPr>
              <a:t>Rhuddlan</a:t>
            </a:r>
            <a:r>
              <a:rPr lang="tr-TR" b="0" i="0" dirty="0">
                <a:solidFill>
                  <a:srgbClr val="576674"/>
                </a:solidFill>
                <a:effectLst/>
                <a:latin typeface="Trebuchet MS" panose="020B0703020202090204" pitchFamily="34" charset="0"/>
              </a:rPr>
              <a:t>: 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Edward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was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eager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to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invade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Wales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, but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when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the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last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king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was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defeated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he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easily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took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power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in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Wales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. He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used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a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variety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of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tactics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to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maintain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English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rule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in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Wales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and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incorporate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it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into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his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territory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. He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established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the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statute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of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Rhuddlan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and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made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it a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centre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for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the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trial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of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local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people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and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the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administration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of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justice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The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statute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introduced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English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law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and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legal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institutions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into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Wales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,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replacing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traditional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Welsh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customs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and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legal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practices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This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further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integrated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Wales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into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the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English legal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system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and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strengthened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English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authority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over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the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region</a:t>
            </a:r>
            <a:r>
              <a:rPr lang="tr-TR" b="0" i="0" dirty="0">
                <a:solidFill>
                  <a:srgbClr val="5F5E5E"/>
                </a:solidFill>
                <a:effectLst/>
                <a:latin typeface="Trebuchet MS" panose="020B0703020202090204" pitchFamily="34" charset="0"/>
              </a:rPr>
              <a:t>.</a:t>
            </a:r>
          </a:p>
          <a:p>
            <a:r>
              <a:rPr lang="tr-TR" dirty="0" err="1"/>
              <a:t>The</a:t>
            </a:r>
            <a:r>
              <a:rPr lang="tr-TR" dirty="0"/>
              <a:t> English </a:t>
            </a:r>
            <a:r>
              <a:rPr lang="tr-TR" dirty="0" err="1"/>
              <a:t>considered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Wales</a:t>
            </a:r>
            <a:r>
              <a:rPr lang="tr-TR" dirty="0"/>
              <a:t> had </a:t>
            </a:r>
            <a:r>
              <a:rPr lang="tr-TR" dirty="0" err="1"/>
              <a:t>become</a:t>
            </a:r>
            <a:r>
              <a:rPr lang="tr-TR" dirty="0"/>
              <a:t> </a:t>
            </a:r>
            <a:r>
              <a:rPr lang="tr-TR" dirty="0" err="1"/>
              <a:t>part</a:t>
            </a:r>
            <a:r>
              <a:rPr lang="tr-TR" dirty="0"/>
              <a:t> of </a:t>
            </a:r>
            <a:r>
              <a:rPr lang="tr-TR" dirty="0" err="1"/>
              <a:t>England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practical</a:t>
            </a:r>
            <a:r>
              <a:rPr lang="tr-TR" dirty="0"/>
              <a:t> </a:t>
            </a:r>
            <a:r>
              <a:rPr lang="tr-TR" dirty="0" err="1"/>
              <a:t>purposes</a:t>
            </a:r>
            <a:r>
              <a:rPr lang="tr-TR" dirty="0"/>
              <a:t>.</a:t>
            </a:r>
          </a:p>
          <a:p>
            <a:r>
              <a:rPr lang="tr-TR" dirty="0"/>
              <a:t>Edward I </a:t>
            </a:r>
            <a:r>
              <a:rPr lang="tr-TR" dirty="0" err="1"/>
              <a:t>made</a:t>
            </a:r>
            <a:r>
              <a:rPr lang="tr-TR" dirty="0"/>
              <a:t> his </a:t>
            </a:r>
            <a:r>
              <a:rPr lang="tr-TR" dirty="0" err="1"/>
              <a:t>own</a:t>
            </a:r>
            <a:r>
              <a:rPr lang="tr-TR" dirty="0"/>
              <a:t> </a:t>
            </a:r>
            <a:r>
              <a:rPr lang="tr-TR" dirty="0" err="1"/>
              <a:t>baby</a:t>
            </a:r>
            <a:r>
              <a:rPr lang="tr-TR" dirty="0"/>
              <a:t> son </a:t>
            </a:r>
            <a:r>
              <a:rPr lang="tr-TR" dirty="0" err="1"/>
              <a:t>Prince</a:t>
            </a:r>
            <a:r>
              <a:rPr lang="tr-TR" dirty="0"/>
              <a:t> of </a:t>
            </a:r>
            <a:r>
              <a:rPr lang="tr-TR" dirty="0" err="1"/>
              <a:t>Wales</a:t>
            </a:r>
            <a:r>
              <a:rPr lang="tr-TR" dirty="0"/>
              <a:t>.</a:t>
            </a:r>
          </a:p>
          <a:p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time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eldest</a:t>
            </a:r>
            <a:r>
              <a:rPr lang="tr-TR" dirty="0"/>
              <a:t> son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ruling</a:t>
            </a:r>
            <a:r>
              <a:rPr lang="tr-TR" dirty="0"/>
              <a:t> </a:t>
            </a:r>
            <a:r>
              <a:rPr lang="tr-TR" dirty="0" err="1"/>
              <a:t>king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queen</a:t>
            </a:r>
            <a:r>
              <a:rPr lang="tr-TR" dirty="0"/>
              <a:t> has </a:t>
            </a:r>
            <a:r>
              <a:rPr lang="tr-TR" dirty="0" err="1"/>
              <a:t>usually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made</a:t>
            </a:r>
            <a:r>
              <a:rPr lang="tr-TR" dirty="0"/>
              <a:t> </a:t>
            </a:r>
            <a:r>
              <a:rPr lang="tr-TR" dirty="0" err="1"/>
              <a:t>Prince</a:t>
            </a:r>
            <a:r>
              <a:rPr lang="tr-TR" dirty="0"/>
              <a:t> of </a:t>
            </a:r>
            <a:r>
              <a:rPr lang="tr-TR" dirty="0" err="1"/>
              <a:t>Wales</a:t>
            </a:r>
            <a:r>
              <a:rPr lang="tr-TR" dirty="0"/>
              <a:t>.</a:t>
            </a:r>
          </a:p>
          <a:p>
            <a:endParaRPr lang="tr-TR" dirty="0"/>
          </a:p>
        </p:txBody>
      </p:sp>
      <p:pic>
        <p:nvPicPr>
          <p:cNvPr id="1026" name="Picture 2" descr="Rhuddlan Castle">
            <a:extLst>
              <a:ext uri="{FF2B5EF4-FFF2-40B4-BE49-F238E27FC236}">
                <a16:creationId xmlns:a16="http://schemas.microsoft.com/office/drawing/2014/main" id="{2FC1AA1B-AEFF-E04B-604D-1D330BDE33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" r="17007" b="-1"/>
          <a:stretch/>
        </p:blipFill>
        <p:spPr bwMode="auto">
          <a:xfrm>
            <a:off x="6705600" y="2657475"/>
            <a:ext cx="5486401" cy="420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A0C50670-EF56-EA02-19EE-E7FF31C6B133}"/>
              </a:ext>
            </a:extLst>
          </p:cNvPr>
          <p:cNvSpPr txBox="1"/>
          <p:nvPr/>
        </p:nvSpPr>
        <p:spPr>
          <a:xfrm>
            <a:off x="8406962" y="2111853"/>
            <a:ext cx="3543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0" i="0" dirty="0" err="1">
                <a:solidFill>
                  <a:srgbClr val="576674"/>
                </a:solidFill>
                <a:effectLst/>
                <a:latin typeface="Trebuchet MS" panose="020B0703020202090204" pitchFamily="34" charset="0"/>
              </a:rPr>
              <a:t>The</a:t>
            </a:r>
            <a:r>
              <a:rPr lang="tr-TR" b="0" i="0" dirty="0">
                <a:solidFill>
                  <a:srgbClr val="576674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tr-TR" b="0" i="0" dirty="0" err="1">
                <a:solidFill>
                  <a:srgbClr val="576674"/>
                </a:solidFill>
                <a:effectLst/>
                <a:latin typeface="Trebuchet MS" panose="020B0703020202090204" pitchFamily="34" charset="0"/>
              </a:rPr>
              <a:t>Statute</a:t>
            </a:r>
            <a:r>
              <a:rPr lang="tr-TR" b="0" i="0" dirty="0">
                <a:solidFill>
                  <a:srgbClr val="576674"/>
                </a:solidFill>
                <a:effectLst/>
                <a:latin typeface="Trebuchet MS" panose="020B0703020202090204" pitchFamily="34" charset="0"/>
              </a:rPr>
              <a:t> of </a:t>
            </a:r>
            <a:r>
              <a:rPr lang="tr-TR" b="0" i="0" dirty="0" err="1">
                <a:solidFill>
                  <a:srgbClr val="576674"/>
                </a:solidFill>
                <a:effectLst/>
                <a:latin typeface="Trebuchet MS" panose="020B0703020202090204" pitchFamily="34" charset="0"/>
              </a:rPr>
              <a:t>Rhuddlan</a:t>
            </a:r>
            <a:endParaRPr lang="tr-TR" b="0" i="0" dirty="0">
              <a:solidFill>
                <a:srgbClr val="576674"/>
              </a:solidFill>
              <a:effectLst/>
              <a:latin typeface="Trebuchet MS" panose="020B070302020209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52984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C263A39-A14B-70FA-AF68-85626FAD4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Ireland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Scotland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743B968-5C70-A1A3-5DAA-3378744FB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/>
              <a:t>Henry II </a:t>
            </a:r>
            <a:r>
              <a:rPr lang="tr-TR" dirty="0" err="1"/>
              <a:t>made</a:t>
            </a:r>
            <a:r>
              <a:rPr lang="tr-TR" dirty="0"/>
              <a:t> </a:t>
            </a:r>
            <a:r>
              <a:rPr lang="tr-TR" dirty="0">
                <a:solidFill>
                  <a:srgbClr val="FF0000"/>
                </a:solidFill>
              </a:rPr>
              <a:t>Dublin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old</a:t>
            </a:r>
            <a:r>
              <a:rPr lang="tr-TR" dirty="0"/>
              <a:t> Viking </a:t>
            </a:r>
            <a:r>
              <a:rPr lang="tr-TR" dirty="0" err="1"/>
              <a:t>town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capital</a:t>
            </a:r>
            <a:r>
              <a:rPr lang="tr-TR" dirty="0"/>
              <a:t> of his </a:t>
            </a:r>
            <a:r>
              <a:rPr lang="tr-TR" dirty="0" err="1"/>
              <a:t>colony</a:t>
            </a:r>
            <a:r>
              <a:rPr lang="tr-TR" dirty="0"/>
              <a:t> (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Pale</a:t>
            </a:r>
            <a:r>
              <a:rPr lang="tr-TR" dirty="0"/>
              <a:t>).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much</a:t>
            </a:r>
            <a:r>
              <a:rPr lang="tr-TR" dirty="0"/>
              <a:t> of western </a:t>
            </a:r>
            <a:r>
              <a:rPr lang="tr-TR" dirty="0" err="1"/>
              <a:t>Ireland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ruled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Irish</a:t>
            </a:r>
            <a:r>
              <a:rPr lang="tr-TR" dirty="0"/>
              <a:t> </a:t>
            </a:r>
            <a:r>
              <a:rPr lang="tr-TR" dirty="0" err="1"/>
              <a:t>chiefs</a:t>
            </a:r>
            <a:r>
              <a:rPr lang="tr-TR" dirty="0"/>
              <a:t>, </a:t>
            </a:r>
            <a:r>
              <a:rPr lang="tr-TR" dirty="0" err="1"/>
              <a:t>while</a:t>
            </a:r>
            <a:r>
              <a:rPr lang="tr-TR" dirty="0"/>
              <a:t> Norman </a:t>
            </a:r>
            <a:r>
              <a:rPr lang="tr-TR" dirty="0" err="1"/>
              <a:t>lords</a:t>
            </a:r>
            <a:r>
              <a:rPr lang="tr-TR" dirty="0"/>
              <a:t> </a:t>
            </a:r>
            <a:r>
              <a:rPr lang="tr-TR" dirty="0" err="1"/>
              <a:t>governed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east</a:t>
            </a:r>
            <a:r>
              <a:rPr lang="tr-TR" dirty="0"/>
              <a:t>.</a:t>
            </a:r>
          </a:p>
          <a:p>
            <a:r>
              <a:rPr lang="tr-TR" dirty="0"/>
              <a:t>Edward I </a:t>
            </a:r>
            <a:r>
              <a:rPr lang="tr-TR" dirty="0" err="1"/>
              <a:t>exploited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wealth</a:t>
            </a:r>
            <a:r>
              <a:rPr lang="tr-TR" dirty="0"/>
              <a:t> of </a:t>
            </a:r>
            <a:r>
              <a:rPr lang="tr-TR" dirty="0" err="1"/>
              <a:t>Ireland</a:t>
            </a:r>
            <a:endParaRPr lang="tr-TR" dirty="0"/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case</a:t>
            </a:r>
            <a:r>
              <a:rPr lang="tr-TR" dirty="0"/>
              <a:t> in </a:t>
            </a:r>
            <a:r>
              <a:rPr lang="tr-TR" dirty="0" err="1">
                <a:solidFill>
                  <a:srgbClr val="FF0000"/>
                </a:solidFill>
              </a:rPr>
              <a:t>Scotland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totally</a:t>
            </a:r>
            <a:r>
              <a:rPr lang="tr-TR" dirty="0"/>
              <a:t> </a:t>
            </a:r>
            <a:r>
              <a:rPr lang="tr-TR" dirty="0" err="1"/>
              <a:t>different</a:t>
            </a:r>
            <a:r>
              <a:rPr lang="tr-TR" dirty="0"/>
              <a:t>. </a:t>
            </a:r>
            <a:r>
              <a:rPr lang="tr-TR" dirty="0" err="1"/>
              <a:t>Some</a:t>
            </a:r>
            <a:r>
              <a:rPr lang="tr-TR" dirty="0"/>
              <a:t> English </a:t>
            </a:r>
            <a:r>
              <a:rPr lang="tr-TR" dirty="0" err="1"/>
              <a:t>kings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accepted</a:t>
            </a:r>
            <a:r>
              <a:rPr lang="tr-TR" dirty="0"/>
              <a:t> as «</a:t>
            </a:r>
            <a:r>
              <a:rPr lang="tr-TR" dirty="0" err="1"/>
              <a:t>overlords</a:t>
            </a:r>
            <a:r>
              <a:rPr lang="tr-TR" dirty="0"/>
              <a:t>». </a:t>
            </a:r>
            <a:r>
              <a:rPr lang="tr-TR" dirty="0" err="1"/>
              <a:t>However</a:t>
            </a:r>
            <a:r>
              <a:rPr lang="tr-TR" dirty="0"/>
              <a:t>, it </a:t>
            </a:r>
            <a:r>
              <a:rPr lang="tr-TR" dirty="0" err="1"/>
              <a:t>was</a:t>
            </a:r>
            <a:r>
              <a:rPr lang="tr-TR" dirty="0"/>
              <a:t> not </a:t>
            </a:r>
            <a:r>
              <a:rPr lang="tr-TR" dirty="0" err="1"/>
              <a:t>easy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English </a:t>
            </a:r>
            <a:r>
              <a:rPr lang="tr-TR" dirty="0" err="1"/>
              <a:t>kings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conquer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Scots</a:t>
            </a:r>
            <a:r>
              <a:rPr lang="tr-TR" dirty="0"/>
              <a:t> but Edward I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different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dedicated</a:t>
            </a:r>
            <a:r>
              <a:rPr lang="tr-TR" dirty="0"/>
              <a:t> </a:t>
            </a:r>
            <a:r>
              <a:rPr lang="tr-TR" dirty="0" err="1"/>
              <a:t>himself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invade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defeat</a:t>
            </a:r>
            <a:r>
              <a:rPr lang="tr-TR" dirty="0"/>
              <a:t> </a:t>
            </a:r>
            <a:r>
              <a:rPr lang="tr-TR" dirty="0" err="1"/>
              <a:t>them</a:t>
            </a:r>
            <a:r>
              <a:rPr lang="tr-TR" dirty="0"/>
              <a:t>. </a:t>
            </a:r>
            <a:r>
              <a:rPr lang="tr-TR" dirty="0" err="1"/>
              <a:t>https</a:t>
            </a:r>
            <a:r>
              <a:rPr lang="tr-TR" dirty="0"/>
              <a:t>://</a:t>
            </a:r>
            <a:r>
              <a:rPr lang="tr-TR" dirty="0" err="1"/>
              <a:t>www.youtube.com</a:t>
            </a:r>
            <a:r>
              <a:rPr lang="tr-TR" dirty="0"/>
              <a:t>/</a:t>
            </a:r>
            <a:r>
              <a:rPr lang="tr-TR" dirty="0" err="1"/>
              <a:t>watch?app</a:t>
            </a:r>
            <a:r>
              <a:rPr lang="tr-TR" dirty="0"/>
              <a:t>=</a:t>
            </a:r>
            <a:r>
              <a:rPr lang="tr-TR" dirty="0" err="1"/>
              <a:t>desktop&amp;v</a:t>
            </a:r>
            <a:r>
              <a:rPr lang="tr-TR" dirty="0"/>
              <a:t>=vuhLnq1FFZ8</a:t>
            </a:r>
          </a:p>
          <a:p>
            <a:r>
              <a:rPr lang="tr-TR" dirty="0"/>
              <a:t>He put John de </a:t>
            </a:r>
            <a:r>
              <a:rPr lang="tr-TR" dirty="0" err="1"/>
              <a:t>Balliol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Scottish</a:t>
            </a:r>
            <a:r>
              <a:rPr lang="tr-TR" dirty="0"/>
              <a:t> </a:t>
            </a:r>
            <a:r>
              <a:rPr lang="tr-TR" dirty="0" err="1"/>
              <a:t>throne</a:t>
            </a:r>
            <a:r>
              <a:rPr lang="tr-TR" dirty="0"/>
              <a:t> but he </a:t>
            </a:r>
            <a:r>
              <a:rPr lang="tr-TR" dirty="0" err="1"/>
              <a:t>was</a:t>
            </a:r>
            <a:r>
              <a:rPr lang="tr-TR" dirty="0"/>
              <a:t> not </a:t>
            </a:r>
            <a:r>
              <a:rPr lang="tr-TR" dirty="0" err="1"/>
              <a:t>welcomed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Scottish</a:t>
            </a:r>
            <a:r>
              <a:rPr lang="tr-TR" dirty="0"/>
              <a:t> </a:t>
            </a:r>
            <a:r>
              <a:rPr lang="tr-TR" dirty="0" err="1"/>
              <a:t>nobles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encountered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Scottish</a:t>
            </a:r>
            <a:r>
              <a:rPr lang="tr-TR" dirty="0"/>
              <a:t> </a:t>
            </a:r>
            <a:r>
              <a:rPr lang="tr-TR" dirty="0" err="1"/>
              <a:t>resistance</a:t>
            </a:r>
            <a:r>
              <a:rPr lang="tr-TR" dirty="0"/>
              <a:t>.</a:t>
            </a:r>
          </a:p>
          <a:p>
            <a:r>
              <a:rPr lang="tr-TR" dirty="0" err="1"/>
              <a:t>Re</a:t>
            </a:r>
            <a:r>
              <a:rPr lang="tr-TR" b="1" dirty="0" err="1"/>
              <a:t>sistance</a:t>
            </a:r>
            <a:r>
              <a:rPr lang="tr-TR" b="1" dirty="0"/>
              <a:t> </a:t>
            </a:r>
            <a:r>
              <a:rPr lang="tr-TR" b="1" dirty="0" err="1"/>
              <a:t>Movement</a:t>
            </a:r>
            <a:endParaRPr lang="tr-TR" b="1" dirty="0"/>
          </a:p>
          <a:p>
            <a:r>
              <a:rPr lang="tr-TR" dirty="0"/>
              <a:t> P. 33 William Wallace </a:t>
            </a:r>
            <a:r>
              <a:rPr lang="tr-TR" dirty="0">
                <a:hlinkClick r:id="rId2"/>
              </a:rPr>
              <a:t>https://www.youtube.com/watch?v=6DQgXPHoMUw</a:t>
            </a:r>
            <a:endParaRPr lang="tr-TR" dirty="0"/>
          </a:p>
          <a:p>
            <a:r>
              <a:rPr lang="tr-TR" dirty="0"/>
              <a:t>Robert </a:t>
            </a:r>
            <a:r>
              <a:rPr lang="tr-TR" dirty="0" err="1"/>
              <a:t>the</a:t>
            </a:r>
            <a:r>
              <a:rPr lang="tr-TR" dirty="0"/>
              <a:t> Bruce</a:t>
            </a:r>
          </a:p>
          <a:p>
            <a:r>
              <a:rPr lang="tr-TR" dirty="0" err="1"/>
              <a:t>https</a:t>
            </a:r>
            <a:r>
              <a:rPr lang="tr-TR" dirty="0"/>
              <a:t>://</a:t>
            </a:r>
            <a:r>
              <a:rPr lang="tr-TR" dirty="0" err="1"/>
              <a:t>www.youtube.com</a:t>
            </a:r>
            <a:r>
              <a:rPr lang="tr-TR" dirty="0"/>
              <a:t>/</a:t>
            </a:r>
            <a:r>
              <a:rPr lang="tr-TR" dirty="0" err="1"/>
              <a:t>watch?v</a:t>
            </a:r>
            <a:r>
              <a:rPr lang="tr-TR" dirty="0"/>
              <a:t>=lae33J7kkVY</a:t>
            </a:r>
          </a:p>
        </p:txBody>
      </p:sp>
    </p:spTree>
    <p:extLst>
      <p:ext uri="{BB962C8B-B14F-4D97-AF65-F5344CB8AC3E}">
        <p14:creationId xmlns:p14="http://schemas.microsoft.com/office/powerpoint/2010/main" val="1190025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FE89EBF-5F7C-9AB0-C82C-227243AFF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Growth</a:t>
            </a:r>
            <a:r>
              <a:rPr lang="tr-TR" dirty="0"/>
              <a:t> of </a:t>
            </a:r>
            <a:r>
              <a:rPr lang="tr-TR" dirty="0" err="1"/>
              <a:t>Government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BC96655-6365-60D2-D404-28C43DD2D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l">
              <a:buFont typeface="+mj-lt"/>
              <a:buAutoNum type="arabicPeriod"/>
            </a:pP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Expansion of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Kingdom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: As English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kings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expanded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their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territories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ruling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not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just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England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but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also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parts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France,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traditional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model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direct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royal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governance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became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impractical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sheer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size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kingdom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made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it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impossible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for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king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personally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oversee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every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aspect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administration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Delegation</a:t>
            </a: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Authority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: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manage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increasing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complexity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governance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English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kings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began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delegating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authority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nobles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knights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from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royal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household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act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as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sheriffs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in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different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regions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These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officials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were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responsible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for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enforcing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king's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laws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collecting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taxes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administering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justice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locally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Establishment</a:t>
            </a: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Administrative</a:t>
            </a: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Centers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: As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kingdom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expanded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administrative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needs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grew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it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became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necessary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establish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centralized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administrative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centers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Initially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based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in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Winchester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administrative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hub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shifted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Westminster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during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reign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Edward I in 1290. Westminster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became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focal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point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for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governmental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activities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housing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key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institutions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such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as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royal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court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administrative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offices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Centralization</a:t>
            </a: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Power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: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Despite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establishment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administrative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centers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like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Westminster,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real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locus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power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remained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with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king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phrase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"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king's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saddle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"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suggests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that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ultimate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authority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control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resided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with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monarch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regardless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physical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location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administrative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offices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Growth</a:t>
            </a: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Bureaucracy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: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establishment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administrative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centers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delegation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authority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growth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bureaucracy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Officials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appointed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king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carried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out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various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administrative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functions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including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taxation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justice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administration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implementation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royal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decrees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This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bureaucratic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structure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facilitated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effective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governance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kingdom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allowing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for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more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efficient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management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resources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affairs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3740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7EBCBAF-E09D-8D00-DCA1-7F8AF018B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Law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Justice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EB2B214-627D-C4C5-3D2B-68C3D11A4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6" y="1870841"/>
            <a:ext cx="9922764" cy="4415659"/>
          </a:xfrm>
        </p:spPr>
        <p:txBody>
          <a:bodyPr>
            <a:normAutofit fontScale="77500" lnSpcReduction="20000"/>
          </a:bodyPr>
          <a:lstStyle/>
          <a:p>
            <a:r>
              <a:rPr lang="tr-TR" dirty="0" err="1"/>
              <a:t>King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law-maker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ultimate</a:t>
            </a:r>
            <a:r>
              <a:rPr lang="tr-TR" dirty="0"/>
              <a:t> </a:t>
            </a:r>
            <a:r>
              <a:rPr lang="tr-TR" dirty="0" err="1"/>
              <a:t>decision-maker</a:t>
            </a:r>
            <a:r>
              <a:rPr lang="tr-TR" dirty="0"/>
              <a:t>.</a:t>
            </a:r>
          </a:p>
          <a:p>
            <a:r>
              <a:rPr lang="tr-TR" dirty="0"/>
              <a:t>Henry I  </a:t>
            </a:r>
            <a:r>
              <a:rPr lang="tr-TR" dirty="0" err="1"/>
              <a:t>introduced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idea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crimes</a:t>
            </a:r>
            <a:r>
              <a:rPr lang="tr-TR" dirty="0"/>
              <a:t>, </a:t>
            </a:r>
            <a:r>
              <a:rPr lang="tr-TR" dirty="0" err="1"/>
              <a:t>even</a:t>
            </a:r>
            <a:r>
              <a:rPr lang="tr-TR" dirty="0"/>
              <a:t> </a:t>
            </a:r>
            <a:r>
              <a:rPr lang="tr-TR" dirty="0" err="1"/>
              <a:t>those</a:t>
            </a:r>
            <a:r>
              <a:rPr lang="tr-TR" dirty="0"/>
              <a:t> inside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family</a:t>
            </a:r>
            <a:r>
              <a:rPr lang="tr-TR" dirty="0"/>
              <a:t>,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longer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 a </a:t>
            </a:r>
            <a:r>
              <a:rPr lang="tr-TR" dirty="0" err="1"/>
              <a:t>family</a:t>
            </a:r>
            <a:r>
              <a:rPr lang="tr-TR" dirty="0"/>
              <a:t> </a:t>
            </a:r>
            <a:r>
              <a:rPr lang="tr-TR" dirty="0" err="1"/>
              <a:t>matter</a:t>
            </a:r>
            <a:r>
              <a:rPr lang="tr-TR" dirty="0"/>
              <a:t> but a </a:t>
            </a:r>
            <a:r>
              <a:rPr lang="tr-TR" dirty="0" err="1"/>
              <a:t>breaking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king’s</a:t>
            </a:r>
            <a:r>
              <a:rPr lang="tr-TR" dirty="0"/>
              <a:t> </a:t>
            </a:r>
            <a:r>
              <a:rPr lang="tr-TR" dirty="0" err="1"/>
              <a:t>peace</a:t>
            </a:r>
            <a:r>
              <a:rPr lang="tr-TR" dirty="0"/>
              <a:t>.</a:t>
            </a:r>
          </a:p>
          <a:p>
            <a:r>
              <a:rPr lang="tr-TR" dirty="0"/>
              <a:t>«</a:t>
            </a:r>
            <a:r>
              <a:rPr lang="tr-TR" dirty="0" err="1"/>
              <a:t>Circuit</a:t>
            </a:r>
            <a:r>
              <a:rPr lang="tr-TR" dirty="0"/>
              <a:t> </a:t>
            </a:r>
            <a:r>
              <a:rPr lang="tr-TR" dirty="0" err="1"/>
              <a:t>Judges</a:t>
            </a:r>
            <a:r>
              <a:rPr lang="tr-TR" dirty="0"/>
              <a:t>»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dealt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crimes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disagreements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property</a:t>
            </a:r>
            <a:r>
              <a:rPr lang="tr-TR" dirty="0"/>
              <a:t>.</a:t>
            </a:r>
          </a:p>
          <a:p>
            <a:r>
              <a:rPr lang="tr-TR" dirty="0"/>
              <a:t>«</a:t>
            </a:r>
            <a:r>
              <a:rPr lang="tr-TR" dirty="0" err="1"/>
              <a:t>Common</a:t>
            </a:r>
            <a:r>
              <a:rPr lang="tr-TR" dirty="0"/>
              <a:t> </a:t>
            </a:r>
            <a:r>
              <a:rPr lang="tr-TR" dirty="0" err="1"/>
              <a:t>Law</a:t>
            </a:r>
            <a:r>
              <a:rPr lang="tr-TR" dirty="0"/>
              <a:t>»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law</a:t>
            </a:r>
            <a:r>
              <a:rPr lang="tr-TR" dirty="0"/>
              <a:t> </a:t>
            </a:r>
            <a:r>
              <a:rPr lang="tr-TR" dirty="0" err="1"/>
              <a:t>administered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travelling</a:t>
            </a:r>
            <a:r>
              <a:rPr lang="tr-TR" dirty="0"/>
              <a:t> </a:t>
            </a:r>
            <a:r>
              <a:rPr lang="tr-TR" dirty="0" err="1"/>
              <a:t>judges</a:t>
            </a:r>
            <a:endParaRPr lang="tr-TR" dirty="0"/>
          </a:p>
          <a:p>
            <a:pPr marL="0" indent="0" algn="l">
              <a:buNone/>
            </a:pP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Trial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by</a:t>
            </a: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Ordeal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: Trial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ordeal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was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a legal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practice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where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accused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person's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guilt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innocence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was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determined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subjecting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them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a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physical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test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trial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believed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be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under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divine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intervention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logic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behind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trial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ordeal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was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that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if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accused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were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innocent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God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would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protect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them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from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harm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during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ordeal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marL="0" indent="0" algn="l">
              <a:buNone/>
            </a:pPr>
            <a:r>
              <a:rPr lang="tr-TR" dirty="0" err="1">
                <a:solidFill>
                  <a:srgbClr val="0D0D0D"/>
                </a:solidFill>
                <a:latin typeface="Söhne"/>
              </a:rPr>
              <a:t>T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accused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person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would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be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required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hold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a hot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iron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on his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tongue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After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a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certain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period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typically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three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days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wound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would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be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examined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If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wound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had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healed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cleanly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it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was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believed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that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God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had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intervened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indicating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person's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innocence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However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if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wound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festered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did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not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heal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properly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it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was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interpreted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as a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sign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guilt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marL="0" indent="0" algn="l">
              <a:buNone/>
            </a:pP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https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://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www.youtube.com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/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watch?v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=ve2tbdvCdmc</a:t>
            </a:r>
          </a:p>
          <a:p>
            <a:pPr marL="0" indent="0">
              <a:buNone/>
            </a:pP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91937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9446C91-7215-1CB2-06BB-6E5F4A20F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Trial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Jury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F1F92D5-0968-9C56-997A-F9830C8D6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I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n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En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gland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tr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ia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l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b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y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ord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eal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w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as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r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epl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ace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d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wit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h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ri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a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l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b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y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ju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ry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.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Th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jur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y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id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ea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dat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ed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bac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k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o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th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Da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nes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o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f</a:t>
            </a:r>
            <a:r>
              <a:rPr lang="tr-TR" dirty="0">
                <a:solidFill>
                  <a:srgbClr val="78767A"/>
                </a:solidFill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Dan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l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a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w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, 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bu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t 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h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a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d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o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n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ly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b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een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u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sed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in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di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sputes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o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ver</a:t>
            </a:r>
            <a:r>
              <a:rPr lang="tr-TR" dirty="0">
                <a:solidFill>
                  <a:srgbClr val="78767A"/>
                </a:solidFill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l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an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d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. 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H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enry </a:t>
            </a:r>
            <a:r>
              <a:rPr lang="tr-TR" dirty="0">
                <a:solidFill>
                  <a:srgbClr val="565358"/>
                </a:solidFill>
                <a:latin typeface="Times"/>
              </a:rPr>
              <a:t>II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h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a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d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a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lr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eady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i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ntrodu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c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ed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h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u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se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o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f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j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uri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es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for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so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me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c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ases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in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h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s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eco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n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d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h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alf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of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h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tw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elfth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ce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ntury</a:t>
            </a:r>
            <a:r>
              <a:rPr lang="tr-TR" dirty="0">
                <a:solidFill>
                  <a:srgbClr val="3B383E"/>
                </a:solidFill>
                <a:effectLst/>
                <a:latin typeface="Times"/>
              </a:rPr>
              <a:t>. 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Bu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t 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it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w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a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s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n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o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t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the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kind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of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jur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y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w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e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kn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ow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to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day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.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In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117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9 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h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e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a</a:t>
            </a:r>
            <a:r>
              <a:rPr lang="tr-TR" dirty="0" err="1">
                <a:solidFill>
                  <a:srgbClr val="3B383E"/>
                </a:solidFill>
                <a:effectLst/>
                <a:latin typeface="Times"/>
              </a:rPr>
              <a:t>ll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owed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an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acc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u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se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d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man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in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certa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in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c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ases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to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cl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a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im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"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trial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by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j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ury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" .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Th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e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m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an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co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uld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c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ho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ose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twel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ve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n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i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g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hb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o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ur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s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, "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we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lv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e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g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oo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d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m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en</a:t>
            </a:r>
            <a:r>
              <a:rPr lang="tr-TR" dirty="0">
                <a:solidFill>
                  <a:srgbClr val="565358"/>
                </a:solidFill>
                <a:latin typeface="Times"/>
              </a:rPr>
              <a:t>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a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n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d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ru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" .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wh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o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w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ou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ld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hel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p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hi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m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prov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h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at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h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e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w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as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n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o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t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g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uilty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.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S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lowly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,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durin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g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th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e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l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a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ter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M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idd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l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A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ges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,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h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e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w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ork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of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hese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j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uries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gra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dua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lly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c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han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ged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from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g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iv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i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ng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evi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dence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o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judgin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g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h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ev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id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e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nce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o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f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o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th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e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rs</a:t>
            </a:r>
            <a:r>
              <a:rPr lang="tr-TR" dirty="0">
                <a:solidFill>
                  <a:srgbClr val="3B383E"/>
                </a:solidFill>
                <a:effectLst/>
                <a:latin typeface="Times"/>
              </a:rPr>
              <a:t>.</a:t>
            </a:r>
            <a:endParaRPr lang="tr-TR" dirty="0">
              <a:solidFill>
                <a:srgbClr val="565358"/>
              </a:solidFill>
              <a:effectLst/>
              <a:latin typeface="Times"/>
            </a:endParaRPr>
          </a:p>
          <a:p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J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uri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es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h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ad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n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o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tra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ining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in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t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h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l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a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w</a:t>
            </a:r>
            <a:r>
              <a:rPr lang="tr-TR" dirty="0">
                <a:solidFill>
                  <a:srgbClr val="1F1D2A"/>
                </a:solidFill>
                <a:effectLst/>
                <a:latin typeface="Times"/>
              </a:rPr>
              <a:t>.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Th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ey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w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r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</a:t>
            </a:r>
            <a:r>
              <a:rPr lang="tr-TR" dirty="0">
                <a:solidFill>
                  <a:srgbClr val="565358"/>
                </a:solidFill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o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rdinar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y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p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eo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pl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u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sin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g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o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rdi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na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ry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co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m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mon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se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nse .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I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t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w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a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s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so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on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obv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iou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s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that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th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ey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n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eded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g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uidan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ce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. 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A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s a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r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esult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l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aw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sc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h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oo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ls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g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rew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up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durin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g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th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e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thirt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enth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c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nt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ury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,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produ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c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ing</a:t>
            </a:r>
            <a:r>
              <a:rPr lang="tr-TR" dirty="0">
                <a:solidFill>
                  <a:srgbClr val="565358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l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a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w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ye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r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s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w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h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o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c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ou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l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d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a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dvise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juri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es</a:t>
            </a:r>
            <a:r>
              <a:rPr lang="tr-TR" dirty="0">
                <a:solidFill>
                  <a:srgbClr val="67656A"/>
                </a:solidFill>
                <a:latin typeface="Times"/>
              </a:rPr>
              <a:t> 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a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bou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t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th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e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 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p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o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int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s</a:t>
            </a:r>
            <a:r>
              <a:rPr lang="tr-TR" dirty="0">
                <a:solidFill>
                  <a:srgbClr val="78767A"/>
                </a:solidFill>
                <a:effectLst/>
                <a:latin typeface="Times"/>
              </a:rPr>
              <a:t> o</a:t>
            </a:r>
            <a:r>
              <a:rPr lang="tr-TR" dirty="0">
                <a:solidFill>
                  <a:srgbClr val="67656A"/>
                </a:solidFill>
                <a:effectLst/>
                <a:latin typeface="Times"/>
              </a:rPr>
              <a:t>f </a:t>
            </a:r>
            <a:r>
              <a:rPr lang="tr-TR" dirty="0" err="1">
                <a:solidFill>
                  <a:srgbClr val="565358"/>
                </a:solidFill>
                <a:effectLst/>
                <a:latin typeface="Times"/>
              </a:rPr>
              <a:t>l</a:t>
            </a:r>
            <a:r>
              <a:rPr lang="tr-TR" dirty="0" err="1">
                <a:solidFill>
                  <a:srgbClr val="78767A"/>
                </a:solidFill>
                <a:effectLst/>
                <a:latin typeface="Times"/>
              </a:rPr>
              <a:t>a</a:t>
            </a:r>
            <a:r>
              <a:rPr lang="tr-TR" dirty="0" err="1">
                <a:solidFill>
                  <a:srgbClr val="67656A"/>
                </a:solidFill>
                <a:effectLst/>
                <a:latin typeface="Times"/>
              </a:rPr>
              <a:t>w</a:t>
            </a:r>
            <a:r>
              <a:rPr lang="tr-TR" dirty="0">
                <a:solidFill>
                  <a:srgbClr val="3B383E"/>
                </a:solidFill>
                <a:effectLst/>
                <a:latin typeface="Times"/>
              </a:rPr>
              <a:t>.</a:t>
            </a:r>
            <a:endParaRPr lang="tr-TR" dirty="0">
              <a:solidFill>
                <a:srgbClr val="565358"/>
              </a:solidFill>
              <a:effectLst/>
              <a:latin typeface="Times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42768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D9F1612-10A9-EA3C-B021-D81BEFA1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Religious</a:t>
            </a:r>
            <a:r>
              <a:rPr lang="tr-TR" dirty="0"/>
              <a:t> </a:t>
            </a:r>
            <a:r>
              <a:rPr lang="tr-TR" dirty="0" err="1"/>
              <a:t>Belief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3E883C5-79D8-1067-5C03-A9C2FE54E1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tr-TR" dirty="0" err="1"/>
              <a:t>Power</a:t>
            </a:r>
            <a:r>
              <a:rPr lang="tr-TR" dirty="0"/>
              <a:t> </a:t>
            </a:r>
            <a:r>
              <a:rPr lang="tr-TR" dirty="0" err="1"/>
              <a:t>conflict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Church</a:t>
            </a:r>
            <a:endParaRPr lang="tr-TR" dirty="0"/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struggle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mainly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following</a:t>
            </a:r>
            <a:r>
              <a:rPr lang="tr-TR" dirty="0"/>
              <a:t> </a:t>
            </a:r>
            <a:r>
              <a:rPr lang="tr-TR" dirty="0" err="1"/>
              <a:t>reasons</a:t>
            </a:r>
            <a:r>
              <a:rPr lang="tr-TR" dirty="0"/>
              <a:t>:</a:t>
            </a:r>
          </a:p>
          <a:p>
            <a:pPr algn="l">
              <a:buFont typeface="+mj-lt"/>
              <a:buAutoNum type="arabicPeriod"/>
            </a:pP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Church's</a:t>
            </a: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Assertion</a:t>
            </a: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Authority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: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Church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particularly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Catholic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Church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sought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establish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itself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as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supreme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authority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not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only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in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spiritual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matters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but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also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in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secular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earthly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affairs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argued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for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doctrine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"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spiritual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supremacy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,"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asserting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that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all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individuals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including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kings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were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ultimately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answerable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God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therefore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subject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authority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Church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Desire</a:t>
            </a: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for</a:t>
            </a: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 Control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: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Church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desired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control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over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both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spiritual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temporal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realms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ensure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its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influence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over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all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aspects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society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This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included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matters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such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as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law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governance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appointment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bishops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other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clergy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Monarchs</a:t>
            </a: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'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Response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: Kings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monarchs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however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often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resisted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Church's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attempts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exert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control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over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secular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matters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saw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themselves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as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rulers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ordained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divine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right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were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reluctant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cede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authority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Church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particularly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in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matters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concerning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governance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appointment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bishops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Appointment</a:t>
            </a: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Bishops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: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One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area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contention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was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appointment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bishops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Kings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sought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appoint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bishops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who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would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be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loyal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them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support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their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political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agenda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This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allowed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monarchs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influence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Church's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hierarchy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ensure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that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bishops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would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prioritize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interests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crown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over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those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Church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Conflict</a:t>
            </a: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1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1" i="0" dirty="0" err="1">
                <a:solidFill>
                  <a:srgbClr val="0D0D0D"/>
                </a:solidFill>
                <a:effectLst/>
                <a:latin typeface="Söhne"/>
              </a:rPr>
              <a:t>Compromise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: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struggle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between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Church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monarchs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often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conflict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power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struggles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However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there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were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also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periods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of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compromise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cooperation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where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both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sides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sought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balance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their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respective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powers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interests</a:t>
            </a:r>
            <a:br>
              <a:rPr lang="tr-TR" dirty="0"/>
            </a:br>
            <a:endParaRPr lang="tr-TR" dirty="0"/>
          </a:p>
          <a:p>
            <a:r>
              <a:rPr lang="tr-TR" dirty="0" err="1"/>
              <a:t>Brotherhoods</a:t>
            </a:r>
            <a:r>
              <a:rPr lang="tr-TR" dirty="0"/>
              <a:t> of </a:t>
            </a:r>
            <a:r>
              <a:rPr lang="tr-TR" dirty="0" err="1"/>
              <a:t>friers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28452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E159-E6B8-4F72-9629-EEED9323B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741515"/>
            <a:ext cx="10353761" cy="163334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  <a:effectLst/>
              </a:rPr>
              <a:t>THE HOLY CATHOLIC CHURCH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9C35D-877B-4DCA-AA10-7059402D2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221" y="2771173"/>
            <a:ext cx="7564179" cy="3645066"/>
          </a:xfrm>
          <a:effectLst/>
        </p:spPr>
        <p:txBody>
          <a:bodyPr anchor="ctr">
            <a:noAutofit/>
          </a:bodyPr>
          <a:lstStyle/>
          <a:p>
            <a:r>
              <a:rPr lang="en-GB" sz="2800" b="1" dirty="0">
                <a:effectLst/>
              </a:rPr>
              <a:t>The Friars:</a:t>
            </a:r>
            <a:r>
              <a:rPr lang="tr-TR" sz="2800" b="1" dirty="0">
                <a:effectLst/>
              </a:rPr>
              <a:t> </a:t>
            </a:r>
            <a:r>
              <a:rPr lang="tr-TR" sz="2800" dirty="0" err="1">
                <a:effectLst/>
              </a:rPr>
              <a:t>They</a:t>
            </a:r>
            <a:r>
              <a:rPr lang="en-GB" sz="2800" dirty="0">
                <a:effectLst/>
              </a:rPr>
              <a:t> were extra clergymen whose work</a:t>
            </a:r>
            <a:r>
              <a:rPr lang="tr-TR" sz="2800" dirty="0">
                <a:effectLst/>
              </a:rPr>
              <a:t> </a:t>
            </a:r>
            <a:r>
              <a:rPr lang="tr-TR" sz="2800" dirty="0" err="1">
                <a:effectLst/>
              </a:rPr>
              <a:t>was</a:t>
            </a:r>
            <a:r>
              <a:rPr lang="en-GB" sz="2800" dirty="0">
                <a:effectLst/>
              </a:rPr>
              <a:t> to look after the parishes (an ecclesiastical district,) who had no priest of their own. </a:t>
            </a:r>
            <a:endParaRPr lang="tr-TR" sz="2800" dirty="0">
              <a:effectLst/>
            </a:endParaRPr>
          </a:p>
          <a:p>
            <a:r>
              <a:rPr lang="en-GB" sz="2800" dirty="0">
                <a:effectLst/>
              </a:rPr>
              <a:t>The friars</a:t>
            </a:r>
            <a:r>
              <a:rPr lang="tr-TR" sz="2800" dirty="0">
                <a:effectLst/>
              </a:rPr>
              <a:t> in </a:t>
            </a:r>
            <a:r>
              <a:rPr lang="tr-TR" sz="2800" dirty="0" err="1">
                <a:effectLst/>
              </a:rPr>
              <a:t>the</a:t>
            </a:r>
            <a:r>
              <a:rPr lang="tr-TR" sz="2800" dirty="0">
                <a:effectLst/>
              </a:rPr>
              <a:t> «</a:t>
            </a:r>
            <a:r>
              <a:rPr lang="tr-TR" sz="2800" dirty="0" err="1">
                <a:effectLst/>
              </a:rPr>
              <a:t>brotherhood</a:t>
            </a:r>
            <a:r>
              <a:rPr lang="tr-TR" sz="2800" dirty="0">
                <a:effectLst/>
              </a:rPr>
              <a:t>»</a:t>
            </a:r>
            <a:r>
              <a:rPr lang="en-GB" sz="2800" dirty="0">
                <a:effectLst/>
              </a:rPr>
              <a:t> were wandering preachers</a:t>
            </a:r>
            <a:r>
              <a:rPr lang="tr-TR" sz="2800" dirty="0">
                <a:effectLst/>
              </a:rPr>
              <a:t>.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2CFB5BB9-CBD5-4003-BCEF-8FD68F824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909" y="2771173"/>
            <a:ext cx="3517870" cy="36450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3F77ED-52DB-41F6-8823-5A4D2D46DADD}"/>
              </a:ext>
            </a:extLst>
          </p:cNvPr>
          <p:cNvSpPr txBox="1"/>
          <p:nvPr/>
        </p:nvSpPr>
        <p:spPr>
          <a:xfrm>
            <a:off x="9102137" y="6542853"/>
            <a:ext cx="262764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dirty="0" err="1"/>
              <a:t>From</a:t>
            </a:r>
            <a:r>
              <a:rPr lang="tr-TR" sz="900" dirty="0"/>
              <a:t> </a:t>
            </a:r>
            <a:r>
              <a:rPr lang="tr-TR" sz="900" dirty="0" err="1"/>
              <a:t>the</a:t>
            </a:r>
            <a:r>
              <a:rPr lang="tr-TR" sz="900" dirty="0"/>
              <a:t> </a:t>
            </a:r>
            <a:r>
              <a:rPr lang="tr-TR" sz="900" dirty="0" err="1"/>
              <a:t>website</a:t>
            </a:r>
            <a:r>
              <a:rPr lang="tr-TR" sz="900" dirty="0"/>
              <a:t> </a:t>
            </a:r>
            <a:r>
              <a:rPr lang="en-GB" sz="900" i="1" dirty="0"/>
              <a:t>COMUNITATS DE CONEIXEMENT</a:t>
            </a:r>
          </a:p>
        </p:txBody>
      </p:sp>
    </p:spTree>
    <p:extLst>
      <p:ext uri="{BB962C8B-B14F-4D97-AF65-F5344CB8AC3E}">
        <p14:creationId xmlns:p14="http://schemas.microsoft.com/office/powerpoint/2010/main" val="864156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FF017500-16EA-4CEC-9374-9054B9B1F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078" y="833120"/>
            <a:ext cx="6248404" cy="4719489"/>
          </a:xfrm>
        </p:spPr>
        <p:txBody>
          <a:bodyPr anchor="ctr">
            <a:noAutofit/>
          </a:bodyPr>
          <a:lstStyle/>
          <a:p>
            <a:pPr>
              <a:buClr>
                <a:srgbClr val="80A9A7"/>
              </a:buClr>
            </a:pPr>
            <a:r>
              <a:rPr lang="en-GB" sz="2800" dirty="0">
                <a:effectLst/>
              </a:rPr>
              <a:t>The two most important of all were the </a:t>
            </a:r>
            <a:r>
              <a:rPr lang="en-GB" sz="2800" i="1" dirty="0">
                <a:effectLst/>
              </a:rPr>
              <a:t>Franciscans</a:t>
            </a:r>
            <a:r>
              <a:rPr lang="en-GB" sz="2800" dirty="0">
                <a:effectLst/>
              </a:rPr>
              <a:t> (Grey Friars) and </a:t>
            </a:r>
            <a:r>
              <a:rPr lang="en-GB" sz="2800" i="1" dirty="0">
                <a:effectLst/>
              </a:rPr>
              <a:t>Dominicans</a:t>
            </a:r>
            <a:r>
              <a:rPr lang="en-GB" sz="2800" dirty="0">
                <a:effectLst/>
              </a:rPr>
              <a:t> (Black Friars)</a:t>
            </a:r>
            <a:endParaRPr lang="tr-TR" sz="2800" dirty="0">
              <a:effectLst/>
            </a:endParaRPr>
          </a:p>
          <a:p>
            <a:pPr>
              <a:buClr>
                <a:srgbClr val="80A9A7"/>
              </a:buClr>
            </a:pPr>
            <a:r>
              <a:rPr lang="en-GB" sz="2800" dirty="0">
                <a:effectLst/>
              </a:rPr>
              <a:t>These friars had their own “friaries” (branch offices)</a:t>
            </a:r>
            <a:endParaRPr lang="tr-TR" sz="2800" dirty="0">
              <a:effectLst/>
            </a:endParaRPr>
          </a:p>
          <a:p>
            <a:pPr>
              <a:buClr>
                <a:srgbClr val="80A9A7"/>
              </a:buClr>
            </a:pPr>
            <a:r>
              <a:rPr lang="en-GB" sz="2800" i="1" dirty="0">
                <a:effectLst/>
              </a:rPr>
              <a:t>Mendicant (begging) Friar</a:t>
            </a:r>
            <a:r>
              <a:rPr lang="tr-TR" sz="2800" i="1" dirty="0">
                <a:effectLst/>
              </a:rPr>
              <a:t>: </a:t>
            </a:r>
            <a:r>
              <a:rPr lang="en-GB" sz="2800" dirty="0">
                <a:effectLst/>
              </a:rPr>
              <a:t>live</a:t>
            </a:r>
            <a:r>
              <a:rPr lang="tr-TR" sz="2800" dirty="0">
                <a:effectLst/>
              </a:rPr>
              <a:t>s</a:t>
            </a:r>
            <a:r>
              <a:rPr lang="en-GB" sz="2800" dirty="0">
                <a:effectLst/>
              </a:rPr>
              <a:t> on what people gave them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A0ED90-6957-41E3-961B-9019EB5CCC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9939"/>
          <a:stretch/>
        </p:blipFill>
        <p:spPr>
          <a:xfrm>
            <a:off x="7552945" y="643465"/>
            <a:ext cx="3995592" cy="51033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A23616A-EDF9-409F-AC33-2DD7DD807664}"/>
              </a:ext>
            </a:extLst>
          </p:cNvPr>
          <p:cNvSpPr txBox="1"/>
          <p:nvPr/>
        </p:nvSpPr>
        <p:spPr>
          <a:xfrm>
            <a:off x="10059027" y="5950600"/>
            <a:ext cx="14895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dirty="0" err="1"/>
              <a:t>From</a:t>
            </a:r>
            <a:r>
              <a:rPr lang="tr-TR" sz="900" dirty="0"/>
              <a:t> </a:t>
            </a:r>
            <a:r>
              <a:rPr lang="tr-TR" sz="900" dirty="0" err="1"/>
              <a:t>the</a:t>
            </a:r>
            <a:r>
              <a:rPr lang="tr-TR" sz="900" dirty="0"/>
              <a:t> </a:t>
            </a:r>
            <a:r>
              <a:rPr lang="tr-TR" sz="900" dirty="0" err="1"/>
              <a:t>website</a:t>
            </a:r>
            <a:r>
              <a:rPr lang="tr-TR" sz="900" dirty="0"/>
              <a:t> </a:t>
            </a:r>
            <a:r>
              <a:rPr lang="en-GB" sz="900" i="1" dirty="0"/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973057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12574-5B3F-49C4-B6ED-84F6680EF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3" y="1023257"/>
            <a:ext cx="3732902" cy="4570457"/>
          </a:xfrm>
          <a:effectLst/>
        </p:spPr>
        <p:txBody>
          <a:bodyPr>
            <a:normAutofit/>
          </a:bodyPr>
          <a:lstStyle/>
          <a:p>
            <a:pPr algn="l"/>
            <a:r>
              <a:rPr lang="en-GB" b="1" dirty="0">
                <a:effectLst/>
              </a:rPr>
              <a:t>The Cannons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C9755-455F-4AB1-8EB8-5445476F9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2561" y="1808018"/>
            <a:ext cx="6014996" cy="3785696"/>
          </a:xfrm>
          <a:effectLst/>
        </p:spPr>
        <p:txBody>
          <a:bodyPr anchor="ctr">
            <a:normAutofit/>
          </a:bodyPr>
          <a:lstStyle/>
          <a:p>
            <a:r>
              <a:rPr lang="en-GB" sz="2800" dirty="0">
                <a:effectLst/>
              </a:rPr>
              <a:t>helped to minister</a:t>
            </a:r>
            <a:r>
              <a:rPr lang="tr-TR" sz="2800" dirty="0">
                <a:effectLst/>
              </a:rPr>
              <a:t>,</a:t>
            </a:r>
            <a:r>
              <a:rPr lang="en-GB" sz="2800" dirty="0">
                <a:effectLst/>
              </a:rPr>
              <a:t> to those who were without any other priest.</a:t>
            </a:r>
            <a:endParaRPr lang="tr-TR" sz="2800" dirty="0">
              <a:effectLst/>
            </a:endParaRPr>
          </a:p>
          <a:p>
            <a:r>
              <a:rPr lang="tr-TR" sz="2800" dirty="0" err="1">
                <a:effectLst/>
              </a:rPr>
              <a:t>Those</a:t>
            </a:r>
            <a:r>
              <a:rPr lang="tr-TR" sz="2800" dirty="0">
                <a:effectLst/>
              </a:rPr>
              <a:t> </a:t>
            </a:r>
            <a:r>
              <a:rPr lang="tr-TR" sz="2800" dirty="0" err="1">
                <a:effectLst/>
              </a:rPr>
              <a:t>who</a:t>
            </a:r>
            <a:r>
              <a:rPr lang="tr-TR" sz="2800" dirty="0">
                <a:effectLst/>
              </a:rPr>
              <a:t> </a:t>
            </a:r>
            <a:r>
              <a:rPr lang="en-GB" sz="2800" dirty="0">
                <a:effectLst/>
              </a:rPr>
              <a:t>lived strictly according to </a:t>
            </a:r>
            <a:r>
              <a:rPr lang="tr-TR" sz="2800" dirty="0" err="1">
                <a:effectLst/>
              </a:rPr>
              <a:t>the</a:t>
            </a:r>
            <a:r>
              <a:rPr lang="en-GB" sz="2800" dirty="0">
                <a:effectLst/>
              </a:rPr>
              <a:t> rules </a:t>
            </a:r>
            <a:r>
              <a:rPr lang="tr-TR" sz="2800" dirty="0">
                <a:effectLst/>
              </a:rPr>
              <a:t>of </a:t>
            </a:r>
            <a:r>
              <a:rPr lang="en-GB" sz="2800" dirty="0">
                <a:effectLst/>
              </a:rPr>
              <a:t>St. Augustine</a:t>
            </a:r>
            <a:r>
              <a:rPr lang="tr-TR" sz="2800" dirty="0">
                <a:effectLst/>
              </a:rPr>
              <a:t> </a:t>
            </a:r>
            <a:r>
              <a:rPr lang="en-GB" sz="2800" dirty="0">
                <a:effectLst/>
              </a:rPr>
              <a:t>were called </a:t>
            </a:r>
            <a:r>
              <a:rPr lang="en-GB" sz="2800" i="1" dirty="0">
                <a:effectLst/>
              </a:rPr>
              <a:t>Augustinians.</a:t>
            </a:r>
            <a:endParaRPr lang="en-GB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38151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3B168A7-66FE-4359-9866-CBB841A7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4B9939-F8F5-4A2E-A366-111F2690A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204" y="1091868"/>
            <a:ext cx="3785596" cy="2042160"/>
          </a:xfrm>
        </p:spPr>
        <p:txBody>
          <a:bodyPr>
            <a:normAutofit/>
          </a:bodyPr>
          <a:lstStyle/>
          <a:p>
            <a:r>
              <a:rPr lang="en-GB" sz="4000" b="1">
                <a:effectLst/>
              </a:rPr>
              <a:t>The Monks</a:t>
            </a:r>
            <a:endParaRPr lang="en-GB" sz="400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0748755-DDBC-46D0-91EC-1212A8EE2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186344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DCBC7-4234-4DA3-A090-1EA2FC5CA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3204755"/>
            <a:ext cx="3675826" cy="295750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GB" sz="1500">
                <a:effectLst/>
              </a:rPr>
              <a:t>were supposed to live strictly according to rule, and most of whom obeyed the rules of St. Benedict were known as </a:t>
            </a:r>
            <a:r>
              <a:rPr lang="en-GB" sz="1500" i="1">
                <a:effectLst/>
              </a:rPr>
              <a:t>Benedictines</a:t>
            </a:r>
            <a:r>
              <a:rPr lang="en-GB" sz="1500">
                <a:effectLst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GB" sz="1500">
                <a:effectLst/>
              </a:rPr>
              <a:t>spent their time by copying b</a:t>
            </a:r>
            <a:r>
              <a:rPr lang="tr-TR" sz="1500">
                <a:effectLst/>
              </a:rPr>
              <a:t>o</a:t>
            </a:r>
            <a:r>
              <a:rPr lang="en-GB" sz="1500">
                <a:effectLst/>
              </a:rPr>
              <a:t>oks</a:t>
            </a:r>
            <a:r>
              <a:rPr lang="tr-TR" sz="1500">
                <a:effectLst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GB" sz="1500"/>
              <a:t>many wrote new chronicles – esp. chronicles</a:t>
            </a:r>
          </a:p>
        </p:txBody>
      </p: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E5040ED6-8CF5-4A86-952A-ADC26BF94C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3" r="28850"/>
          <a:stretch/>
        </p:blipFill>
        <p:spPr>
          <a:xfrm>
            <a:off x="5524500" y="10"/>
            <a:ext cx="6667501" cy="68579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83D6C3-F8C2-4761-8ED3-E563DD97E4E3}"/>
              </a:ext>
            </a:extLst>
          </p:cNvPr>
          <p:cNvSpPr txBox="1"/>
          <p:nvPr/>
        </p:nvSpPr>
        <p:spPr>
          <a:xfrm>
            <a:off x="232756" y="619860"/>
            <a:ext cx="171232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900" dirty="0" err="1">
                <a:solidFill>
                  <a:schemeClr val="bg1"/>
                </a:solidFill>
              </a:rPr>
              <a:t>From</a:t>
            </a:r>
            <a:r>
              <a:rPr lang="tr-TR" sz="900" dirty="0">
                <a:solidFill>
                  <a:schemeClr val="bg1"/>
                </a:solidFill>
              </a:rPr>
              <a:t> </a:t>
            </a:r>
            <a:r>
              <a:rPr lang="tr-TR" sz="900" dirty="0" err="1">
                <a:solidFill>
                  <a:schemeClr val="bg1"/>
                </a:solidFill>
              </a:rPr>
              <a:t>the</a:t>
            </a:r>
            <a:r>
              <a:rPr lang="tr-TR" sz="900" dirty="0">
                <a:solidFill>
                  <a:schemeClr val="bg1"/>
                </a:solidFill>
              </a:rPr>
              <a:t> </a:t>
            </a:r>
            <a:r>
              <a:rPr lang="tr-TR" sz="900" dirty="0" err="1">
                <a:solidFill>
                  <a:schemeClr val="bg1"/>
                </a:solidFill>
              </a:rPr>
              <a:t>website</a:t>
            </a:r>
            <a:r>
              <a:rPr lang="tr-TR" sz="900" dirty="0">
                <a:solidFill>
                  <a:schemeClr val="bg1"/>
                </a:solidFill>
              </a:rPr>
              <a:t> </a:t>
            </a:r>
            <a:r>
              <a:rPr lang="en-GB" sz="900" i="1" dirty="0">
                <a:solidFill>
                  <a:schemeClr val="bg1"/>
                </a:solidFill>
              </a:rPr>
              <a:t>Dartmouth</a:t>
            </a:r>
            <a:endParaRPr lang="en-GB" sz="900" i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191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0D78626-CB92-7266-2C39-07159957F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Ordinary</a:t>
            </a:r>
            <a:r>
              <a:rPr lang="tr-TR" dirty="0"/>
              <a:t> </a:t>
            </a:r>
            <a:r>
              <a:rPr lang="tr-TR" dirty="0" err="1"/>
              <a:t>people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4901DD0-F718-57DD-FF7D-00A018AA0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err="1"/>
              <a:t>Majority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serf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peasants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Life in </a:t>
            </a:r>
            <a:r>
              <a:rPr lang="tr-TR" dirty="0" err="1"/>
              <a:t>countryside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hard. Life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often</a:t>
            </a:r>
            <a:r>
              <a:rPr lang="tr-TR" dirty="0"/>
              <a:t> </a:t>
            </a:r>
            <a:r>
              <a:rPr lang="tr-TR" dirty="0" err="1"/>
              <a:t>harsh</a:t>
            </a:r>
            <a:r>
              <a:rPr lang="tr-TR" dirty="0"/>
              <a:t>,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limited</a:t>
            </a:r>
            <a:r>
              <a:rPr lang="tr-TR" dirty="0"/>
              <a:t> </a:t>
            </a:r>
            <a:r>
              <a:rPr lang="tr-TR" dirty="0" err="1"/>
              <a:t>opportunities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mobility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little</a:t>
            </a:r>
            <a:r>
              <a:rPr lang="tr-TR" dirty="0"/>
              <a:t> </a:t>
            </a:r>
            <a:r>
              <a:rPr lang="tr-TR" dirty="0" err="1"/>
              <a:t>protection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famine</a:t>
            </a:r>
            <a:r>
              <a:rPr lang="tr-TR" dirty="0"/>
              <a:t>, </a:t>
            </a:r>
            <a:r>
              <a:rPr lang="tr-TR" dirty="0" err="1"/>
              <a:t>disease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conflict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 err="1"/>
              <a:t>Shortage</a:t>
            </a:r>
            <a:r>
              <a:rPr lang="tr-TR" dirty="0"/>
              <a:t> of </a:t>
            </a:r>
            <a:r>
              <a:rPr lang="tr-TR" dirty="0" err="1"/>
              <a:t>food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price</a:t>
            </a:r>
            <a:r>
              <a:rPr lang="tr-TR" dirty="0"/>
              <a:t> </a:t>
            </a:r>
            <a:r>
              <a:rPr lang="tr-TR"/>
              <a:t>increases</a:t>
            </a:r>
            <a:endParaRPr lang="tr-TR" dirty="0"/>
          </a:p>
          <a:p>
            <a:pPr marL="0" indent="0">
              <a:buNone/>
            </a:pPr>
            <a:r>
              <a:rPr lang="tr-TR" dirty="0" err="1"/>
              <a:t>Jewish</a:t>
            </a:r>
            <a:r>
              <a:rPr lang="tr-TR" dirty="0"/>
              <a:t> Money </a:t>
            </a:r>
            <a:r>
              <a:rPr lang="tr-TR" dirty="0" err="1"/>
              <a:t>lenders</a:t>
            </a:r>
            <a:endParaRPr lang="tr-TR" dirty="0"/>
          </a:p>
          <a:p>
            <a:pPr marL="0" indent="0">
              <a:buNone/>
            </a:pPr>
            <a:r>
              <a:rPr lang="tr-TR" dirty="0" err="1"/>
              <a:t>Hatred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Norman </a:t>
            </a:r>
            <a:r>
              <a:rPr lang="tr-TR" dirty="0" err="1"/>
              <a:t>rule</a:t>
            </a:r>
            <a:r>
              <a:rPr lang="tr-TR" dirty="0"/>
              <a:t> (</a:t>
            </a:r>
            <a:r>
              <a:rPr lang="tr-TR" dirty="0" err="1"/>
              <a:t>Robin</a:t>
            </a:r>
            <a:r>
              <a:rPr lang="tr-TR" dirty="0"/>
              <a:t> </a:t>
            </a:r>
            <a:r>
              <a:rPr lang="tr-TR" dirty="0" err="1"/>
              <a:t>Hood</a:t>
            </a:r>
            <a:r>
              <a:rPr lang="tr-T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79915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4156527-1BFB-7525-2BE1-7D35C1795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Growth</a:t>
            </a:r>
            <a:r>
              <a:rPr lang="tr-TR" dirty="0"/>
              <a:t> of </a:t>
            </a:r>
            <a:r>
              <a:rPr lang="tr-TR" dirty="0" err="1"/>
              <a:t>towns</a:t>
            </a:r>
            <a:r>
              <a:rPr lang="tr-TR" dirty="0"/>
              <a:t> as </a:t>
            </a:r>
            <a:r>
              <a:rPr lang="tr-TR" dirty="0" err="1"/>
              <a:t>centres</a:t>
            </a:r>
            <a:r>
              <a:rPr lang="tr-TR" dirty="0"/>
              <a:t> of </a:t>
            </a:r>
            <a:r>
              <a:rPr lang="tr-TR" dirty="0" err="1"/>
              <a:t>wealth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9ECD78F-E3D1-D8C0-ED37-F05EE8987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Agricultural</a:t>
            </a:r>
            <a:r>
              <a:rPr lang="tr-TR" dirty="0"/>
              <a:t> </a:t>
            </a:r>
            <a:r>
              <a:rPr lang="tr-TR" dirty="0" err="1"/>
              <a:t>society</a:t>
            </a:r>
            <a:r>
              <a:rPr lang="tr-TR" dirty="0"/>
              <a:t>, self-</a:t>
            </a:r>
            <a:r>
              <a:rPr lang="tr-TR" dirty="0" err="1"/>
              <a:t>sufficient</a:t>
            </a:r>
            <a:r>
              <a:rPr lang="tr-TR" dirty="0"/>
              <a:t> but </a:t>
            </a:r>
            <a:r>
              <a:rPr lang="tr-TR" dirty="0" err="1"/>
              <a:t>needed</a:t>
            </a:r>
            <a:r>
              <a:rPr lang="tr-TR" dirty="0"/>
              <a:t> </a:t>
            </a:r>
            <a:r>
              <a:rPr lang="tr-TR" dirty="0" err="1"/>
              <a:t>things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abroad</a:t>
            </a:r>
            <a:r>
              <a:rPr lang="tr-TR" dirty="0"/>
              <a:t>.</a:t>
            </a:r>
          </a:p>
          <a:p>
            <a:r>
              <a:rPr lang="tr-TR" dirty="0" err="1"/>
              <a:t>Trade</a:t>
            </a:r>
            <a:r>
              <a:rPr lang="tr-TR" dirty="0"/>
              <a:t>/</a:t>
            </a:r>
            <a:r>
              <a:rPr lang="tr-TR" dirty="0" err="1"/>
              <a:t>Import</a:t>
            </a:r>
            <a:endParaRPr lang="tr-TR" dirty="0"/>
          </a:p>
          <a:p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Traveling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traders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known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as "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chapmen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"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or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"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hucksters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,"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played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a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crucial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role in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wool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trade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would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venture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into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rural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areas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purchase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wool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directly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from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local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producers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at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village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markets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This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direct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exchange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allowed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rural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communities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to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access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markets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beyond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their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immediate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tr-TR" b="0" i="0" dirty="0" err="1">
                <a:solidFill>
                  <a:srgbClr val="0D0D0D"/>
                </a:solidFill>
                <a:effectLst/>
                <a:latin typeface="Söhne"/>
              </a:rPr>
              <a:t>surroundings</a:t>
            </a: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r>
              <a:rPr lang="tr-TR" dirty="0" err="1">
                <a:solidFill>
                  <a:srgbClr val="0D0D0D"/>
                </a:solidFill>
                <a:latin typeface="Söhne"/>
              </a:rPr>
              <a:t>Transition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from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feudalism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to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town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/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city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 </a:t>
            </a:r>
            <a:r>
              <a:rPr lang="tr-TR" dirty="0" err="1">
                <a:solidFill>
                  <a:srgbClr val="0D0D0D"/>
                </a:solidFill>
                <a:latin typeface="Söhne"/>
              </a:rPr>
              <a:t>concept</a:t>
            </a:r>
            <a:r>
              <a:rPr lang="tr-TR" dirty="0">
                <a:solidFill>
                  <a:srgbClr val="0D0D0D"/>
                </a:solidFill>
                <a:latin typeface="Söhne"/>
              </a:rPr>
              <a:t>.</a:t>
            </a:r>
            <a:endParaRPr lang="tr-TR" dirty="0"/>
          </a:p>
          <a:p>
            <a:r>
              <a:rPr lang="tr-TR" dirty="0" err="1"/>
              <a:t>Charters</a:t>
            </a:r>
            <a:r>
              <a:rPr lang="tr-TR" dirty="0"/>
              <a:t> of </a:t>
            </a:r>
            <a:r>
              <a:rPr lang="tr-TR" dirty="0" err="1"/>
              <a:t>Freedom</a:t>
            </a:r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97255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DE498F-2087-9968-83AE-4A02B78AA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Language </a:t>
            </a:r>
            <a:r>
              <a:rPr lang="tr-TR" dirty="0" err="1"/>
              <a:t>Literature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Culture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6EBF476-1291-9FC8-6B9A-E529CED1B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Church</a:t>
            </a:r>
            <a:r>
              <a:rPr lang="tr-TR" dirty="0"/>
              <a:t> Schools, </a:t>
            </a:r>
            <a:r>
              <a:rPr lang="tr-TR" dirty="0" err="1"/>
              <a:t>Monasteries</a:t>
            </a:r>
            <a:endParaRPr lang="tr-TR" dirty="0"/>
          </a:p>
          <a:p>
            <a:r>
              <a:rPr lang="tr-TR" dirty="0" err="1"/>
              <a:t>Grammar</a:t>
            </a:r>
            <a:r>
              <a:rPr lang="tr-TR" dirty="0"/>
              <a:t> Schools (Latin: </a:t>
            </a:r>
            <a:r>
              <a:rPr lang="tr-TR" dirty="0" err="1"/>
              <a:t>language</a:t>
            </a:r>
            <a:r>
              <a:rPr lang="tr-TR" dirty="0"/>
              <a:t> of </a:t>
            </a:r>
            <a:r>
              <a:rPr lang="tr-TR" dirty="0" err="1"/>
              <a:t>education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church</a:t>
            </a:r>
            <a:r>
              <a:rPr lang="tr-TR" dirty="0"/>
              <a:t>)</a:t>
            </a:r>
          </a:p>
          <a:p>
            <a:r>
              <a:rPr lang="tr-TR" dirty="0"/>
              <a:t>Oxford </a:t>
            </a:r>
            <a:r>
              <a:rPr lang="tr-TR" dirty="0" err="1"/>
              <a:t>and</a:t>
            </a:r>
            <a:r>
              <a:rPr lang="tr-TR" dirty="0"/>
              <a:t> Cambridge (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universities</a:t>
            </a:r>
            <a:r>
              <a:rPr lang="tr-TR" dirty="0"/>
              <a:t>)</a:t>
            </a:r>
          </a:p>
          <a:p>
            <a:r>
              <a:rPr lang="tr-TR" dirty="0"/>
              <a:t>French (</a:t>
            </a:r>
            <a:r>
              <a:rPr lang="tr-TR" dirty="0" err="1"/>
              <a:t>language</a:t>
            </a:r>
            <a:r>
              <a:rPr lang="tr-TR" dirty="0"/>
              <a:t> of </a:t>
            </a:r>
            <a:r>
              <a:rPr lang="tr-TR" dirty="0" err="1"/>
              <a:t>law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Norman </a:t>
            </a:r>
            <a:r>
              <a:rPr lang="tr-TR" dirty="0" err="1"/>
              <a:t>rulers</a:t>
            </a:r>
            <a:r>
              <a:rPr lang="tr-T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81136338"/>
      </p:ext>
    </p:extLst>
  </p:cSld>
  <p:clrMapOvr>
    <a:masterClrMapping/>
  </p:clrMapOvr>
</p:sld>
</file>

<file path=ppt/theme/theme1.xml><?xml version="1.0" encoding="utf-8"?>
<a:theme xmlns:a="http://schemas.openxmlformats.org/drawingml/2006/main" name="BjornVTI">
  <a:themeElements>
    <a:clrScheme name="AnalogousFromLightSeedLeftStep">
      <a:dk1>
        <a:srgbClr val="000000"/>
      </a:dk1>
      <a:lt1>
        <a:srgbClr val="FFFFFF"/>
      </a:lt1>
      <a:dk2>
        <a:srgbClr val="1B2F2C"/>
      </a:dk2>
      <a:lt2>
        <a:srgbClr val="F0F0F3"/>
      </a:lt2>
      <a:accent1>
        <a:srgbClr val="A7A259"/>
      </a:accent1>
      <a:accent2>
        <a:srgbClr val="D99147"/>
      </a:accent2>
      <a:accent3>
        <a:srgbClr val="E38379"/>
      </a:accent3>
      <a:accent4>
        <a:srgbClr val="DD5C85"/>
      </a:accent4>
      <a:accent5>
        <a:srgbClr val="E379C8"/>
      </a:accent5>
      <a:accent6>
        <a:srgbClr val="C95CDD"/>
      </a:accent6>
      <a:hlink>
        <a:srgbClr val="6C71B0"/>
      </a:hlink>
      <a:folHlink>
        <a:srgbClr val="7F7F7F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VTI" id="{D01443FD-65CF-4AEF-9B9D-4466C96F9785}" vid="{36EF4262-385E-40E6-B073-FB18FD98BF4C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5443</TotalTime>
  <Words>2077</Words>
  <Application>Microsoft Macintosh PowerPoint</Application>
  <PresentationFormat>Geniş ekran</PresentationFormat>
  <Paragraphs>91</Paragraphs>
  <Slides>17</Slides>
  <Notes>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5" baseType="lpstr">
      <vt:lpstr>Arial</vt:lpstr>
      <vt:lpstr>Calibri</vt:lpstr>
      <vt:lpstr>Neue Haas Grotesk Text Pro</vt:lpstr>
      <vt:lpstr>Söhne</vt:lpstr>
      <vt:lpstr>Times</vt:lpstr>
      <vt:lpstr>Times New Roman</vt:lpstr>
      <vt:lpstr>Trebuchet MS</vt:lpstr>
      <vt:lpstr>BjornVTI</vt:lpstr>
      <vt:lpstr>Week 6- The Socıo-polıtıcal and Economıc Lıfe ın the Early Mıddle Ages </vt:lpstr>
      <vt:lpstr>The beginnings of Parliament</vt:lpstr>
      <vt:lpstr>Edward’s First Parliement</vt:lpstr>
      <vt:lpstr>"no taxation with out representation".</vt:lpstr>
      <vt:lpstr>The union of England and Wales (1284)</vt:lpstr>
      <vt:lpstr>Ireland and Scotland</vt:lpstr>
      <vt:lpstr>The Growth of Government</vt:lpstr>
      <vt:lpstr>Law and Justice</vt:lpstr>
      <vt:lpstr>Trial by Jury</vt:lpstr>
      <vt:lpstr>Religious Belief</vt:lpstr>
      <vt:lpstr>THE HOLY CATHOLIC CHURCH</vt:lpstr>
      <vt:lpstr>PowerPoint Sunusu</vt:lpstr>
      <vt:lpstr>The Cannons</vt:lpstr>
      <vt:lpstr>The Monks</vt:lpstr>
      <vt:lpstr>Ordinary people</vt:lpstr>
      <vt:lpstr>The Growth of towns as centres of wealth</vt:lpstr>
      <vt:lpstr>Language Literature and Culture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Pelin Gölcük MİRZA</dc:creator>
  <cp:lastModifiedBy>Pelin Gölcük MİRZA</cp:lastModifiedBy>
  <cp:revision>4</cp:revision>
  <dcterms:created xsi:type="dcterms:W3CDTF">2024-03-18T11:37:21Z</dcterms:created>
  <dcterms:modified xsi:type="dcterms:W3CDTF">2024-03-22T08:16:39Z</dcterms:modified>
</cp:coreProperties>
</file>